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78" r:id="rId5"/>
    <p:sldId id="271" r:id="rId6"/>
    <p:sldId id="380" r:id="rId7"/>
    <p:sldId id="393" r:id="rId8"/>
    <p:sldId id="394" r:id="rId9"/>
    <p:sldId id="342"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37A14FA-AAAF-9BFB-D8D3-46B4EC54215B}" name="Martin Southall" initials="MS" userId="f484ac032e87aa8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DFF4"/>
    <a:srgbClr val="00598E"/>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34"/>
    <p:restoredTop sz="93539"/>
  </p:normalViewPr>
  <p:slideViewPr>
    <p:cSldViewPr snapToGrid="0" snapToObjects="1">
      <p:cViewPr varScale="1">
        <p:scale>
          <a:sx n="80" d="100"/>
          <a:sy n="80" d="100"/>
        </p:scale>
        <p:origin x="850" y="43"/>
      </p:cViewPr>
      <p:guideLst/>
    </p:cSldViewPr>
  </p:slideViewPr>
  <p:notesTextViewPr>
    <p:cViewPr>
      <p:scale>
        <a:sx n="1" d="1"/>
        <a:sy n="1" d="1"/>
      </p:scale>
      <p:origin x="0" y="0"/>
    </p:cViewPr>
  </p:notesTextViewPr>
  <p:notesViewPr>
    <p:cSldViewPr snapToGrid="0" snapToObjects="1">
      <p:cViewPr varScale="1">
        <p:scale>
          <a:sx n="143" d="100"/>
          <a:sy n="143" d="100"/>
        </p:scale>
        <p:origin x="296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26C4DF-8DF1-F548-A592-C05C769D39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7D4A561-AE7D-0548-B3D8-E9F6D0C3928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7317295-B49E-5144-BE52-C014D55017B6}" type="datetimeFigureOut">
              <a:t>9/29/2022</a:t>
            </a:fld>
            <a:endParaRPr lang="en-GB"/>
          </a:p>
        </p:txBody>
      </p:sp>
      <p:sp>
        <p:nvSpPr>
          <p:cNvPr id="4" name="Footer Placeholder 3">
            <a:extLst>
              <a:ext uri="{FF2B5EF4-FFF2-40B4-BE49-F238E27FC236}">
                <a16:creationId xmlns:a16="http://schemas.microsoft.com/office/drawing/2014/main" id="{7687A1AC-7FB5-0B45-A936-28883AD3E7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CAF3ED1-94EF-5543-BACA-4DED65779E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B7C23C-DA1F-C94F-A1EC-EDEDB69242D2}" type="slidenum">
              <a:t>‹#›</a:t>
            </a:fld>
            <a:endParaRPr lang="en-GB"/>
          </a:p>
        </p:txBody>
      </p:sp>
    </p:spTree>
    <p:extLst>
      <p:ext uri="{BB962C8B-B14F-4D97-AF65-F5344CB8AC3E}">
        <p14:creationId xmlns:p14="http://schemas.microsoft.com/office/powerpoint/2010/main" val="2978252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4C4B50-990E-F048-90FD-B21A836181DE}" type="datetimeFigureOut">
              <a:t>9/29/2022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EC7B00-2C71-854A-A0CC-02BB0E6D7306}" type="slidenum">
              <a:t>‹#›</a:t>
            </a:fld>
            <a:endParaRPr lang="en-GB"/>
          </a:p>
        </p:txBody>
      </p:sp>
    </p:spTree>
    <p:extLst>
      <p:ext uri="{BB962C8B-B14F-4D97-AF65-F5344CB8AC3E}">
        <p14:creationId xmlns:p14="http://schemas.microsoft.com/office/powerpoint/2010/main" val="4030163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1522B108-93A4-4C34-9AAF-50A7E418DA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E4127427-3CCB-4920-94AA-3043443A63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244" name="Slide Number Placeholder 3">
            <a:extLst>
              <a:ext uri="{FF2B5EF4-FFF2-40B4-BE49-F238E27FC236}">
                <a16:creationId xmlns:a16="http://schemas.microsoft.com/office/drawing/2014/main" id="{D23264C5-002C-4854-80DA-8BE3AB9CE9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31636A-5F9B-445F-9381-74323699FD5F}" type="slidenum">
              <a:rPr lang="en-GB" altLang="en-US" sz="1000" smtClean="0"/>
              <a:pPr>
                <a:spcBef>
                  <a:spcPct val="0"/>
                </a:spcBef>
              </a:pPr>
              <a:t>2</a:t>
            </a:fld>
            <a:endParaRPr lang="en-GB" altLang="en-US"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7BD7CD05-F8BB-46DE-9FA4-26F4FC5FC1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B8EE774F-C2EE-4447-9C16-03579DC057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Slide Number Placeholder 3">
            <a:extLst>
              <a:ext uri="{FF2B5EF4-FFF2-40B4-BE49-F238E27FC236}">
                <a16:creationId xmlns:a16="http://schemas.microsoft.com/office/drawing/2014/main" id="{284C8B60-7707-4D67-95EE-EFDEFFA9D2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CD6801-4DB9-4AC5-89A4-E654331A99B7}" type="slidenum">
              <a:rPr lang="en-GB" altLang="en-US" sz="1000" smtClean="0"/>
              <a:pPr>
                <a:spcBef>
                  <a:spcPct val="0"/>
                </a:spcBef>
              </a:pPr>
              <a:t>3</a:t>
            </a:fld>
            <a:endParaRPr lang="en-GB" altLang="en-US" sz="10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A9FF489-BFCD-4997-B32A-C065A24C58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CB5BC3F8-A917-4A54-9ED9-1E4112D4EE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4340" name="Slide Number Placeholder 3">
            <a:extLst>
              <a:ext uri="{FF2B5EF4-FFF2-40B4-BE49-F238E27FC236}">
                <a16:creationId xmlns:a16="http://schemas.microsoft.com/office/drawing/2014/main" id="{B1DA86D2-CBC6-4A4A-9005-73456C8633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28B87C-27CE-4BF1-9C9D-ADAF7ACA05B4}" type="slidenum">
              <a:rPr lang="en-GB" altLang="en-US" sz="1000" smtClean="0"/>
              <a:pPr>
                <a:spcBef>
                  <a:spcPct val="0"/>
                </a:spcBef>
              </a:pPr>
              <a:t>4</a:t>
            </a:fld>
            <a:endParaRPr lang="en-GB" altLang="en-US" sz="10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969F3215-6714-434F-813B-3173FEB4C2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CD015355-F0F7-4825-863C-C0BA6914F0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Slide Number Placeholder 3">
            <a:extLst>
              <a:ext uri="{FF2B5EF4-FFF2-40B4-BE49-F238E27FC236}">
                <a16:creationId xmlns:a16="http://schemas.microsoft.com/office/drawing/2014/main" id="{8631C312-4D4F-4CA2-A960-0F30EFCDF8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612FBE6-3081-48C3-8F60-1F17B7D45703}" type="slidenum">
              <a:rPr lang="en-GB" altLang="en-US" smtClean="0">
                <a:latin typeface="Calibri" panose="020F0502020204030204" pitchFamily="34" charset="0"/>
              </a:rPr>
              <a:pPr/>
              <a:t>5</a:t>
            </a:fld>
            <a:endParaRPr lang="en-GB"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CB25320-D71D-4770-B23D-763008B8DC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C9DEFE23-6FD0-4AA6-A24A-92E7E11D16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8436" name="Slide Number Placeholder 3">
            <a:extLst>
              <a:ext uri="{FF2B5EF4-FFF2-40B4-BE49-F238E27FC236}">
                <a16:creationId xmlns:a16="http://schemas.microsoft.com/office/drawing/2014/main" id="{98BD77E0-C34F-4C33-94F5-7429F7B919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AE3E75-7CB1-4A84-A2CE-BF15E3923F23}" type="slidenum">
              <a:rPr lang="en-GB" altLang="en-US" sz="1000" smtClean="0"/>
              <a:pPr>
                <a:spcBef>
                  <a:spcPct val="0"/>
                </a:spcBef>
              </a:pPr>
              <a:t>6</a:t>
            </a:fld>
            <a:endParaRPr lang="en-GB" altLang="en-US" sz="10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0382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5" name="Slide Number Placeholder 10">
            <a:extLst>
              <a:ext uri="{FF2B5EF4-FFF2-40B4-BE49-F238E27FC236}">
                <a16:creationId xmlns:a16="http://schemas.microsoft.com/office/drawing/2014/main" id="{04431726-8254-40C4-B122-C4723B9DC610}"/>
              </a:ext>
            </a:extLst>
          </p:cNvPr>
          <p:cNvSpPr txBox="1">
            <a:spLocks/>
          </p:cNvSpPr>
          <p:nvPr/>
        </p:nvSpPr>
        <p:spPr bwMode="auto">
          <a:xfrm>
            <a:off x="239185" y="6524626"/>
            <a:ext cx="673100" cy="333375"/>
          </a:xfrm>
          <a:prstGeom prst="rect">
            <a:avLst/>
          </a:prstGeom>
          <a:noFill/>
          <a:ln>
            <a:miter lim="800000"/>
            <a:headEnd/>
            <a:tailEnd/>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F9CF1DE9-0CDC-467C-8BF1-F93186A249E3}" type="slidenum">
              <a:rPr lang="en-GB" altLang="en-US" sz="1200" smtClean="0">
                <a:solidFill>
                  <a:schemeClr val="bg1"/>
                </a:solidFill>
              </a:rPr>
              <a:pPr eaLnBrk="1" hangingPunct="1">
                <a:defRPr/>
              </a:pPr>
              <a:t>‹#›</a:t>
            </a:fld>
            <a:endParaRPr lang="en-GB" altLang="en-US" sz="1200" b="1" dirty="0">
              <a:solidFill>
                <a:schemeClr val="bg1"/>
              </a:solidFill>
            </a:endParaRPr>
          </a:p>
        </p:txBody>
      </p:sp>
      <p:sp>
        <p:nvSpPr>
          <p:cNvPr id="6" name="TextBox 11">
            <a:extLst>
              <a:ext uri="{FF2B5EF4-FFF2-40B4-BE49-F238E27FC236}">
                <a16:creationId xmlns:a16="http://schemas.microsoft.com/office/drawing/2014/main" id="{A8E2189F-24B6-4B20-8CB1-C9C746EA1982}"/>
              </a:ext>
            </a:extLst>
          </p:cNvPr>
          <p:cNvSpPr txBox="1">
            <a:spLocks noChangeArrowheads="1"/>
          </p:cNvSpPr>
          <p:nvPr/>
        </p:nvSpPr>
        <p:spPr bwMode="auto">
          <a:xfrm>
            <a:off x="4127500" y="6524626"/>
            <a:ext cx="3649133" cy="307975"/>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GB" sz="1400" b="1" dirty="0">
                <a:solidFill>
                  <a:schemeClr val="bg1"/>
                </a:solidFill>
              </a:rPr>
              <a:t>Energy Networks Association</a:t>
            </a:r>
            <a:endParaRPr lang="en-GB" sz="1400" dirty="0">
              <a:latin typeface="Calibri" panose="020F0502020204030204" pitchFamily="34" charset="0"/>
            </a:endParaRPr>
          </a:p>
        </p:txBody>
      </p:sp>
      <p:sp>
        <p:nvSpPr>
          <p:cNvPr id="10" name="Text Placeholder 2"/>
          <p:cNvSpPr>
            <a:spLocks noGrp="1"/>
          </p:cNvSpPr>
          <p:nvPr>
            <p:ph idx="13"/>
          </p:nvPr>
        </p:nvSpPr>
        <p:spPr bwMode="auto">
          <a:xfrm>
            <a:off x="609600" y="1600201"/>
            <a:ext cx="10972800" cy="4525963"/>
          </a:xfrm>
          <a:prstGeom prst="rect">
            <a:avLst/>
          </a:prstGeom>
          <a:noFill/>
          <a:ln w="9525">
            <a:noFill/>
            <a:miter lim="800000"/>
            <a:headEnd/>
            <a:tailEnd/>
          </a:ln>
        </p:spPr>
        <p:txBody>
          <a:bodyPr/>
          <a:lstStyle>
            <a:lvl1pPr algn="l">
              <a:defRPr sz="1600"/>
            </a:lvl1pPr>
            <a:lvl2pPr algn="l">
              <a:defRPr sz="1600"/>
            </a:lvl2pPr>
            <a:lvl3pPr algn="l">
              <a:defRPr sz="1600"/>
            </a:lvl3pPr>
            <a:lvl4pPr algn="l">
              <a:defRPr sz="1600"/>
            </a:lvl4pPr>
            <a:lvl5pPr algn="l">
              <a:defRPr sz="16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pic>
        <p:nvPicPr>
          <p:cNvPr id="8" name="Picture 7">
            <a:extLst>
              <a:ext uri="{FF2B5EF4-FFF2-40B4-BE49-F238E27FC236}">
                <a16:creationId xmlns:a16="http://schemas.microsoft.com/office/drawing/2014/main" id="{B274838C-C885-4ADB-8E29-C9ED539D39E1}"/>
              </a:ext>
            </a:extLst>
          </p:cNvPr>
          <p:cNvPicPr>
            <a:picLocks noChangeAspect="1"/>
          </p:cNvPicPr>
          <p:nvPr userDrawn="1"/>
        </p:nvPicPr>
        <p:blipFill>
          <a:blip r:embed="rId2"/>
          <a:stretch>
            <a:fillRect/>
          </a:stretch>
        </p:blipFill>
        <p:spPr>
          <a:xfrm>
            <a:off x="10455700" y="187496"/>
            <a:ext cx="1126700" cy="792404"/>
          </a:xfrm>
          <a:prstGeom prst="rect">
            <a:avLst/>
          </a:prstGeom>
        </p:spPr>
      </p:pic>
      <p:sp>
        <p:nvSpPr>
          <p:cNvPr id="11" name="Rectangle 10">
            <a:extLst>
              <a:ext uri="{FF2B5EF4-FFF2-40B4-BE49-F238E27FC236}">
                <a16:creationId xmlns:a16="http://schemas.microsoft.com/office/drawing/2014/main" id="{0BABD148-2958-44AF-AD75-D91804DB5B4E}"/>
              </a:ext>
            </a:extLst>
          </p:cNvPr>
          <p:cNvSpPr/>
          <p:nvPr userDrawn="1"/>
        </p:nvSpPr>
        <p:spPr>
          <a:xfrm>
            <a:off x="0" y="6126163"/>
            <a:ext cx="12192000" cy="1476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2" name="Picture 11">
            <a:extLst>
              <a:ext uri="{FF2B5EF4-FFF2-40B4-BE49-F238E27FC236}">
                <a16:creationId xmlns:a16="http://schemas.microsoft.com/office/drawing/2014/main" id="{2CEB8740-CB77-4D60-AEAC-15124AAA94D0}"/>
              </a:ext>
            </a:extLst>
          </p:cNvPr>
          <p:cNvPicPr>
            <a:picLocks noChangeAspect="1"/>
          </p:cNvPicPr>
          <p:nvPr userDrawn="1"/>
        </p:nvPicPr>
        <p:blipFill>
          <a:blip r:embed="rId3"/>
          <a:stretch>
            <a:fillRect/>
          </a:stretch>
        </p:blipFill>
        <p:spPr>
          <a:xfrm>
            <a:off x="720000" y="6424258"/>
            <a:ext cx="1850665" cy="118443"/>
          </a:xfrm>
          <a:prstGeom prst="rect">
            <a:avLst/>
          </a:prstGeom>
        </p:spPr>
      </p:pic>
    </p:spTree>
    <p:extLst>
      <p:ext uri="{BB962C8B-B14F-4D97-AF65-F5344CB8AC3E}">
        <p14:creationId xmlns:p14="http://schemas.microsoft.com/office/powerpoint/2010/main" val="724880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C1EBEA-6021-EA4F-BC22-34A978EACAB1}"/>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4F3C81DC-B219-0A42-BB33-8E76DD02D02E}"/>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65962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Tree>
    <p:extLst>
      <p:ext uri="{BB962C8B-B14F-4D97-AF65-F5344CB8AC3E}">
        <p14:creationId xmlns:p14="http://schemas.microsoft.com/office/powerpoint/2010/main" val="1426756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1A0B1D-523E-3643-8D18-C48F29FD37F9}"/>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E18DD819-3839-D14E-982F-1E236F8FD41B}"/>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13892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White 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262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Grey text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3621A0-B3EB-684D-AE09-E7151CA08E4F}"/>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61465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hree columns white backgroun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0471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hree columns grey backgroun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0D81AC-089D-5F48-AA68-F1E3BC03B92B}"/>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8939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editable da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229CC56-CE9D-AC4A-88F4-E1F37208D035}"/>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7BADC050-BCFF-C545-AB53-D940716D9061}"/>
              </a:ext>
            </a:extLst>
          </p:cNvPr>
          <p:cNvPicPr>
            <a:picLocks noChangeAspect="1"/>
          </p:cNvPicPr>
          <p:nvPr userDrawn="1"/>
        </p:nvPicPr>
        <p:blipFill>
          <a:blip r:embed="rId2"/>
          <a:stretch>
            <a:fillRect/>
          </a:stretch>
        </p:blipFill>
        <p:spPr>
          <a:xfrm>
            <a:off x="720000" y="2930856"/>
            <a:ext cx="1126699" cy="792404"/>
          </a:xfrm>
          <a:prstGeom prst="rect">
            <a:avLst/>
          </a:prstGeom>
        </p:spPr>
      </p:pic>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7690733C-3A1C-F541-A5D2-872F336705D9}"/>
              </a:ext>
            </a:extLst>
          </p:cNvPr>
          <p:cNvSpPr txBox="1"/>
          <p:nvPr userDrawn="1"/>
        </p:nvSpPr>
        <p:spPr>
          <a:xfrm>
            <a:off x="720000" y="4224991"/>
            <a:ext cx="2150650" cy="1154162"/>
          </a:xfrm>
          <a:prstGeom prst="rect">
            <a:avLst/>
          </a:prstGeom>
          <a:noFill/>
        </p:spPr>
        <p:txBody>
          <a:bodyPr wrap="square" lIns="0" tIns="0" rIns="0" bIns="0" rtlCol="0">
            <a:spAutoFit/>
          </a:bodyPr>
          <a:lstStyle/>
          <a:p>
            <a:r>
              <a:rPr lang="en-GB" sz="1000" b="1">
                <a:solidFill>
                  <a:schemeClr val="bg1"/>
                </a:solidFill>
              </a:rPr>
              <a:t>Energy Networks Association</a:t>
            </a:r>
          </a:p>
          <a:p>
            <a:r>
              <a:rPr lang="en-GB" sz="1000">
                <a:solidFill>
                  <a:schemeClr val="bg1"/>
                </a:solidFill>
              </a:rPr>
              <a:t>4 More London Riverside</a:t>
            </a:r>
          </a:p>
          <a:p>
            <a:r>
              <a:rPr lang="en-GB" sz="1000">
                <a:solidFill>
                  <a:schemeClr val="bg1"/>
                </a:solidFill>
              </a:rPr>
              <a:t>London SE1 2AU</a:t>
            </a:r>
          </a:p>
          <a:p>
            <a:pPr>
              <a:spcAft>
                <a:spcPts val="600"/>
              </a:spcAft>
            </a:pPr>
            <a:r>
              <a:rPr lang="en-GB" sz="1000">
                <a:solidFill>
                  <a:schemeClr val="bg1"/>
                </a:solidFill>
              </a:rPr>
              <a:t>t. +44 (0)20 7706 5100 </a:t>
            </a:r>
          </a:p>
          <a:p>
            <a:r>
              <a:rPr lang="en-GB" sz="1000">
                <a:solidFill>
                  <a:schemeClr val="bg1"/>
                </a:solidFill>
              </a:rPr>
              <a:t>    @EnergyNetworks</a:t>
            </a:r>
          </a:p>
          <a:p>
            <a:r>
              <a:rPr lang="en-GB" sz="1000" b="1">
                <a:solidFill>
                  <a:schemeClr val="accent3"/>
                </a:solidFill>
              </a:rPr>
              <a:t>energynetworks.org</a:t>
            </a:r>
          </a:p>
          <a:p>
            <a:endParaRPr lang="en-GB" sz="1000">
              <a:solidFill>
                <a:schemeClr val="bg1"/>
              </a:solidFill>
            </a:endParaRPr>
          </a:p>
        </p:txBody>
      </p:sp>
      <p:sp>
        <p:nvSpPr>
          <p:cNvPr id="12" name="TextBox 11">
            <a:extLst>
              <a:ext uri="{FF2B5EF4-FFF2-40B4-BE49-F238E27FC236}">
                <a16:creationId xmlns:a16="http://schemas.microsoft.com/office/drawing/2014/main" id="{94000841-12F3-6E47-A63B-FFE74C0CC0C8}"/>
              </a:ext>
            </a:extLst>
          </p:cNvPr>
          <p:cNvSpPr txBox="1"/>
          <p:nvPr userDrawn="1"/>
        </p:nvSpPr>
        <p:spPr>
          <a:xfrm>
            <a:off x="720000" y="5621152"/>
            <a:ext cx="4134581" cy="224677"/>
          </a:xfrm>
          <a:prstGeom prst="rect">
            <a:avLst/>
          </a:prstGeom>
          <a:noFill/>
        </p:spPr>
        <p:txBody>
          <a:bodyPr wrap="square" lIns="0" tIns="0" rIns="0" bIns="0" rtlCol="0">
            <a:spAutoFit/>
          </a:bodyPr>
          <a:lstStyle/>
          <a:p>
            <a:r>
              <a:rPr lang="en-GB" sz="730" b="0">
                <a:solidFill>
                  <a:schemeClr val="bg1"/>
                </a:solidFill>
              </a:rPr>
              <a:t>Energy Networks Association Limited is a company registered in England &amp; Wales No. 04832301</a:t>
            </a:r>
          </a:p>
          <a:p>
            <a:r>
              <a:rPr lang="en-GB" sz="730" b="0">
                <a:solidFill>
                  <a:schemeClr val="bg1"/>
                </a:solidFill>
              </a:rPr>
              <a:t>Registered office: 4 More London Riverside, London SE1 2AU</a:t>
            </a:r>
          </a:p>
        </p:txBody>
      </p:sp>
      <p:pic>
        <p:nvPicPr>
          <p:cNvPr id="14" name="Picture 13">
            <a:extLst>
              <a:ext uri="{FF2B5EF4-FFF2-40B4-BE49-F238E27FC236}">
                <a16:creationId xmlns:a16="http://schemas.microsoft.com/office/drawing/2014/main" id="{BE0176C1-3171-F14F-A2A7-072D0A4873B2}"/>
              </a:ext>
            </a:extLst>
          </p:cNvPr>
          <p:cNvPicPr>
            <a:picLocks noChangeAspect="1"/>
          </p:cNvPicPr>
          <p:nvPr userDrawn="1"/>
        </p:nvPicPr>
        <p:blipFill>
          <a:blip r:embed="rId4"/>
          <a:stretch>
            <a:fillRect/>
          </a:stretch>
        </p:blipFill>
        <p:spPr>
          <a:xfrm>
            <a:off x="720000" y="4949308"/>
            <a:ext cx="121375" cy="94403"/>
          </a:xfrm>
          <a:prstGeom prst="rect">
            <a:avLst/>
          </a:prstGeom>
        </p:spPr>
      </p:pic>
      <p:sp>
        <p:nvSpPr>
          <p:cNvPr id="3" name="Text Placeholder 2">
            <a:extLst>
              <a:ext uri="{FF2B5EF4-FFF2-40B4-BE49-F238E27FC236}">
                <a16:creationId xmlns:a16="http://schemas.microsoft.com/office/drawing/2014/main" id="{8CBF64F1-74AF-8148-922B-93C1F8B12475}"/>
              </a:ext>
            </a:extLst>
          </p:cNvPr>
          <p:cNvSpPr>
            <a:spLocks noGrp="1"/>
          </p:cNvSpPr>
          <p:nvPr>
            <p:ph type="body" sz="quarter" idx="10"/>
          </p:nvPr>
        </p:nvSpPr>
        <p:spPr>
          <a:xfrm>
            <a:off x="720000" y="5389754"/>
            <a:ext cx="1355290" cy="200013"/>
          </a:xfrm>
        </p:spPr>
        <p:txBody>
          <a:bodyPr>
            <a:noAutofit/>
          </a:bodyPr>
          <a:lstStyle>
            <a:lvl1pPr marL="0" indent="0">
              <a:lnSpc>
                <a:spcPct val="100000"/>
              </a:lnSpc>
              <a:spcBef>
                <a:spcPts val="0"/>
              </a:spcBef>
              <a:buNone/>
              <a:defRPr sz="730">
                <a:solidFill>
                  <a:schemeClr val="bg1"/>
                </a:solidFill>
              </a:defRPr>
            </a:lvl1pPr>
            <a:lvl2pPr marL="271462" indent="0">
              <a:lnSpc>
                <a:spcPct val="100000"/>
              </a:lnSpc>
              <a:spcBef>
                <a:spcPts val="0"/>
              </a:spcBef>
              <a:buNone/>
              <a:defRPr sz="730">
                <a:solidFill>
                  <a:schemeClr val="bg1"/>
                </a:solidFill>
              </a:defRPr>
            </a:lvl2pPr>
            <a:lvl3pPr marL="577850" indent="0">
              <a:lnSpc>
                <a:spcPct val="100000"/>
              </a:lnSpc>
              <a:spcBef>
                <a:spcPts val="0"/>
              </a:spcBef>
              <a:buNone/>
              <a:defRPr sz="730">
                <a:solidFill>
                  <a:schemeClr val="bg1"/>
                </a:solidFill>
              </a:defRPr>
            </a:lvl3pPr>
            <a:lvl4pPr marL="895350" indent="0">
              <a:lnSpc>
                <a:spcPct val="100000"/>
              </a:lnSpc>
              <a:spcBef>
                <a:spcPts val="0"/>
              </a:spcBef>
              <a:buNone/>
              <a:defRPr sz="730">
                <a:solidFill>
                  <a:schemeClr val="bg1"/>
                </a:solidFill>
              </a:defRPr>
            </a:lvl4pPr>
            <a:lvl5pPr marL="1155700" indent="0">
              <a:lnSpc>
                <a:spcPct val="100000"/>
              </a:lnSpc>
              <a:spcBef>
                <a:spcPts val="0"/>
              </a:spcBef>
              <a:buNone/>
              <a:defRPr sz="73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0938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C6520-C769-8547-9F0B-AE80CB24FE1E}"/>
              </a:ext>
            </a:extLst>
          </p:cNvPr>
          <p:cNvSpPr>
            <a:spLocks noGrp="1"/>
          </p:cNvSpPr>
          <p:nvPr>
            <p:ph type="title"/>
          </p:nvPr>
        </p:nvSpPr>
        <p:spPr>
          <a:xfrm>
            <a:off x="720000" y="288000"/>
            <a:ext cx="9000000" cy="936000"/>
          </a:xfrm>
          <a:prstGeom prst="rect">
            <a:avLst/>
          </a:prstGeom>
        </p:spPr>
        <p:txBody>
          <a:bodyPr vert="horz" lIns="0" tIns="0" rIns="0" bIns="0" rtlCol="0" anchor="b" anchorCtr="0">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043D08-9A52-454E-A52C-20C942309C06}"/>
              </a:ext>
            </a:extLst>
          </p:cNvPr>
          <p:cNvSpPr>
            <a:spLocks noGrp="1"/>
          </p:cNvSpPr>
          <p:nvPr>
            <p:ph type="body" idx="1"/>
          </p:nvPr>
        </p:nvSpPr>
        <p:spPr>
          <a:xfrm>
            <a:off x="720000" y="1800000"/>
            <a:ext cx="11037600" cy="39600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A42453E8-E7DC-A349-95CE-E1AA0F5F33F4}"/>
              </a:ext>
            </a:extLst>
          </p:cNvPr>
          <p:cNvSpPr>
            <a:spLocks noGrp="1"/>
          </p:cNvSpPr>
          <p:nvPr>
            <p:ph type="sldNum" sz="quarter" idx="4"/>
          </p:nvPr>
        </p:nvSpPr>
        <p:spPr>
          <a:xfrm>
            <a:off x="10677600" y="6320870"/>
            <a:ext cx="1080000" cy="360000"/>
          </a:xfrm>
          <a:prstGeom prst="rect">
            <a:avLst/>
          </a:prstGeom>
        </p:spPr>
        <p:txBody>
          <a:bodyPr vert="horz" lIns="0" tIns="0" rIns="0" bIns="0" rtlCol="0" anchor="ctr"/>
          <a:lstStyle>
            <a:lvl1pPr algn="l">
              <a:defRPr sz="1600">
                <a:solidFill>
                  <a:schemeClr val="accent1"/>
                </a:solidFill>
              </a:defRPr>
            </a:lvl1pPr>
          </a:lstStyle>
          <a:p>
            <a:fld id="{98FF217E-B86F-EA42-9607-BE163228A213}" type="slidenum">
              <a:rPr lang="en-GB"/>
              <a:pPr/>
              <a:t>‹#›</a:t>
            </a:fld>
            <a:endParaRPr lang="en-GB"/>
          </a:p>
        </p:txBody>
      </p:sp>
    </p:spTree>
    <p:extLst>
      <p:ext uri="{BB962C8B-B14F-4D97-AF65-F5344CB8AC3E}">
        <p14:creationId xmlns:p14="http://schemas.microsoft.com/office/powerpoint/2010/main" val="101015306"/>
      </p:ext>
    </p:extLst>
  </p:cSld>
  <p:clrMap bg1="lt1" tx1="dk1" bg2="lt2" tx2="dk2" accent1="accent1" accent2="accent2" accent3="accent3" accent4="accent4" accent5="accent5" accent6="accent6" hlink="hlink" folHlink="folHlink"/>
  <p:sldLayoutIdLst>
    <p:sldLayoutId id="2147483653" r:id="rId1"/>
    <p:sldLayoutId id="2147483657" r:id="rId2"/>
    <p:sldLayoutId id="2147483654" r:id="rId3"/>
    <p:sldLayoutId id="2147483658" r:id="rId4"/>
    <p:sldLayoutId id="2147483650" r:id="rId5"/>
    <p:sldLayoutId id="2147483659" r:id="rId6"/>
    <p:sldLayoutId id="2147483655" r:id="rId7"/>
    <p:sldLayoutId id="2147483660" r:id="rId8"/>
    <p:sldLayoutId id="2147483656" r:id="rId9"/>
    <p:sldLayoutId id="2147483661" r:id="rId10"/>
  </p:sldLayoutIdLst>
  <p:hf hdr="0" ftr="0" dt="0"/>
  <p:txStyles>
    <p:titleStyle>
      <a:lvl1pPr algn="l" defTabSz="914400" rtl="0" eaLnBrk="1" latinLnBrk="0" hangingPunct="1">
        <a:lnSpc>
          <a:spcPct val="90000"/>
        </a:lnSpc>
        <a:spcBef>
          <a:spcPct val="0"/>
        </a:spcBef>
        <a:buNone/>
        <a:defRPr sz="2300" b="1" u="sng" kern="1200" baseline="0">
          <a:solidFill>
            <a:schemeClr val="accent1"/>
          </a:solidFill>
          <a:uFill>
            <a:solidFill>
              <a:schemeClr val="accent2"/>
            </a:solidFill>
          </a:uFill>
          <a:latin typeface="+mj-lt"/>
          <a:ea typeface="+mj-ea"/>
          <a:cs typeface="+mj-cs"/>
        </a:defRPr>
      </a:lvl1pPr>
    </p:titleStyle>
    <p:bodyStyle>
      <a:lvl1pPr marL="228600" indent="-228600" algn="l" defTabSz="914400" rtl="0" eaLnBrk="1" latinLnBrk="0" hangingPunct="1">
        <a:lnSpc>
          <a:spcPts val="2200"/>
        </a:lnSpc>
        <a:spcBef>
          <a:spcPts val="400"/>
        </a:spcBef>
        <a:buClr>
          <a:schemeClr val="accent4"/>
        </a:buClr>
        <a:buFont typeface="Arial" panose="020B0604020202020204" pitchFamily="34" charset="0"/>
        <a:buChar char="•"/>
        <a:defRPr sz="1900" kern="1200">
          <a:solidFill>
            <a:schemeClr val="tx1"/>
          </a:solidFill>
          <a:latin typeface="+mn-lt"/>
          <a:ea typeface="+mn-ea"/>
          <a:cs typeface="+mn-cs"/>
        </a:defRPr>
      </a:lvl1pPr>
      <a:lvl2pPr marL="542925"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2pPr>
      <a:lvl3pPr marL="84931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3pPr>
      <a:lvl4pPr marL="1155700" indent="-260350"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4pPr>
      <a:lvl5pPr marL="142716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www.energynetworks.org/" TargetMode="External"/><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205D0-5B81-E54C-BC9C-1A5C8306C6EA}"/>
              </a:ext>
            </a:extLst>
          </p:cNvPr>
          <p:cNvSpPr>
            <a:spLocks noGrp="1"/>
          </p:cNvSpPr>
          <p:nvPr>
            <p:ph type="ctrTitle"/>
          </p:nvPr>
        </p:nvSpPr>
        <p:spPr/>
        <p:txBody>
          <a:bodyPr/>
          <a:lstStyle/>
          <a:p>
            <a:r>
              <a:rPr lang="en-GB" dirty="0"/>
              <a:t>Energy Networks Association</a:t>
            </a:r>
          </a:p>
        </p:txBody>
      </p:sp>
      <p:sp>
        <p:nvSpPr>
          <p:cNvPr id="3" name="Subtitle 2">
            <a:extLst>
              <a:ext uri="{FF2B5EF4-FFF2-40B4-BE49-F238E27FC236}">
                <a16:creationId xmlns:a16="http://schemas.microsoft.com/office/drawing/2014/main" id="{43E9C02A-984B-4548-A0E0-6C6B462DEAEC}"/>
              </a:ext>
            </a:extLst>
          </p:cNvPr>
          <p:cNvSpPr>
            <a:spLocks noGrp="1"/>
          </p:cNvSpPr>
          <p:nvPr>
            <p:ph type="subTitle" idx="1"/>
          </p:nvPr>
        </p:nvSpPr>
        <p:spPr>
          <a:xfrm>
            <a:off x="720000" y="3434204"/>
            <a:ext cx="7832872" cy="1219076"/>
          </a:xfrm>
        </p:spPr>
        <p:txBody>
          <a:bodyPr/>
          <a:lstStyle/>
          <a:p>
            <a:r>
              <a:rPr lang="en-GB" dirty="0"/>
              <a:t>ENA EREC G109 Issue 1 2021</a:t>
            </a:r>
          </a:p>
          <a:p>
            <a:r>
              <a:rPr lang="en-GB" dirty="0"/>
              <a:t>Revision Summary</a:t>
            </a:r>
          </a:p>
        </p:txBody>
      </p:sp>
      <p:sp>
        <p:nvSpPr>
          <p:cNvPr id="4" name="Slide Number Placeholder 3">
            <a:extLst>
              <a:ext uri="{FF2B5EF4-FFF2-40B4-BE49-F238E27FC236}">
                <a16:creationId xmlns:a16="http://schemas.microsoft.com/office/drawing/2014/main" id="{09776A9A-448E-8A4C-8353-C962B42D7E05}"/>
              </a:ext>
            </a:extLst>
          </p:cNvPr>
          <p:cNvSpPr>
            <a:spLocks noGrp="1"/>
          </p:cNvSpPr>
          <p:nvPr>
            <p:ph type="sldNum" sz="quarter" idx="12"/>
          </p:nvPr>
        </p:nvSpPr>
        <p:spPr/>
        <p:txBody>
          <a:bodyPr/>
          <a:lstStyle/>
          <a:p>
            <a:fld id="{98FF217E-B86F-EA42-9607-BE163228A213}" type="slidenum">
              <a:rPr lang="en-GB"/>
              <a:t>1</a:t>
            </a:fld>
            <a:endParaRPr lang="en-GB"/>
          </a:p>
        </p:txBody>
      </p:sp>
      <p:sp>
        <p:nvSpPr>
          <p:cNvPr id="5" name="Text Placeholder 4">
            <a:extLst>
              <a:ext uri="{FF2B5EF4-FFF2-40B4-BE49-F238E27FC236}">
                <a16:creationId xmlns:a16="http://schemas.microsoft.com/office/drawing/2014/main" id="{D31438FE-674C-F34A-A0A5-49094064CF72}"/>
              </a:ext>
            </a:extLst>
          </p:cNvPr>
          <p:cNvSpPr>
            <a:spLocks noGrp="1"/>
          </p:cNvSpPr>
          <p:nvPr>
            <p:ph type="body" sz="quarter" idx="15"/>
          </p:nvPr>
        </p:nvSpPr>
        <p:spPr/>
        <p:txBody>
          <a:bodyPr/>
          <a:lstStyle/>
          <a:p>
            <a:r>
              <a:rPr lang="en-GB" dirty="0"/>
              <a:t>29 September 2022</a:t>
            </a:r>
          </a:p>
        </p:txBody>
      </p:sp>
    </p:spTree>
    <p:extLst>
      <p:ext uri="{BB962C8B-B14F-4D97-AF65-F5344CB8AC3E}">
        <p14:creationId xmlns:p14="http://schemas.microsoft.com/office/powerpoint/2010/main" val="2898644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68D5D3-CA9F-4309-A80B-5504D3BF2A0A}"/>
              </a:ext>
            </a:extLst>
          </p:cNvPr>
          <p:cNvSpPr>
            <a:spLocks noGrp="1"/>
          </p:cNvSpPr>
          <p:nvPr>
            <p:ph type="title" idx="4294967295"/>
          </p:nvPr>
        </p:nvSpPr>
        <p:spPr>
          <a:xfrm>
            <a:off x="707748" y="188914"/>
            <a:ext cx="6731279" cy="719137"/>
          </a:xfrm>
        </p:spPr>
        <p:txBody>
          <a:bodyPr/>
          <a:lstStyle/>
          <a:p>
            <a:pPr eaLnBrk="1" hangingPunct="1">
              <a:defRPr/>
            </a:pPr>
            <a:r>
              <a:rPr sz="2400" dirty="0"/>
              <a:t>ENA </a:t>
            </a:r>
            <a:r>
              <a:rPr lang="en-GB" sz="2400" dirty="0"/>
              <a:t>EREC G109 Issue 1</a:t>
            </a:r>
            <a:r>
              <a:rPr sz="2400" dirty="0"/>
              <a:t> 202</a:t>
            </a:r>
            <a:r>
              <a:rPr lang="en-GB" sz="2400" dirty="0"/>
              <a:t>1</a:t>
            </a:r>
            <a:br>
              <a:rPr sz="2400" dirty="0"/>
            </a:br>
            <a:r>
              <a:rPr sz="2400" dirty="0"/>
              <a:t>Revision Summary</a:t>
            </a:r>
          </a:p>
        </p:txBody>
      </p:sp>
      <p:sp>
        <p:nvSpPr>
          <p:cNvPr id="9219" name="Text Box 6">
            <a:extLst>
              <a:ext uri="{FF2B5EF4-FFF2-40B4-BE49-F238E27FC236}">
                <a16:creationId xmlns:a16="http://schemas.microsoft.com/office/drawing/2014/main" id="{F08D7687-7577-439C-8802-8C6E983732D3}"/>
              </a:ext>
            </a:extLst>
          </p:cNvPr>
          <p:cNvSpPr>
            <a:spLocks noGrp="1"/>
          </p:cNvSpPr>
          <p:nvPr>
            <p:ph idx="13"/>
          </p:nvPr>
        </p:nvSpPr>
        <p:spPr>
          <a:xfrm>
            <a:off x="1553764" y="1279054"/>
            <a:ext cx="9238061" cy="305020"/>
          </a:xfrm>
          <a:ln/>
        </p:spPr>
        <p:txBody>
          <a:bodyPr wrap="square">
            <a:spAutoFit/>
          </a:bodyPr>
          <a:lstStyle/>
          <a:p>
            <a:pPr algn="ctr">
              <a:spcBef>
                <a:spcPct val="50000"/>
              </a:spcBef>
              <a:buFont typeface="Arial" panose="020B0604020202020204" pitchFamily="34" charset="0"/>
              <a:buNone/>
            </a:pPr>
            <a:r>
              <a:rPr lang="en-GB" altLang="en-US" sz="3200" b="1" u="sng" dirty="0">
                <a:solidFill>
                  <a:srgbClr val="1F538D"/>
                </a:solidFill>
                <a:cs typeface="Arial" panose="020B0604020202020204" pitchFamily="34" charset="0"/>
              </a:rPr>
              <a:t>Lightning protection for networks up to 132 kV</a:t>
            </a:r>
            <a:endParaRPr lang="en-US" altLang="en-US" sz="3200" b="1" u="sng" dirty="0">
              <a:solidFill>
                <a:srgbClr val="1F538D"/>
              </a:solidFill>
              <a:cs typeface="Arial" panose="020B0604020202020204" pitchFamily="34" charset="0"/>
            </a:endParaRPr>
          </a:p>
        </p:txBody>
      </p:sp>
      <p:sp>
        <p:nvSpPr>
          <p:cNvPr id="5" name="Text Box 6">
            <a:extLst>
              <a:ext uri="{FF2B5EF4-FFF2-40B4-BE49-F238E27FC236}">
                <a16:creationId xmlns:a16="http://schemas.microsoft.com/office/drawing/2014/main" id="{DE0859EF-37E6-49F9-AC95-4382E546A560}"/>
              </a:ext>
            </a:extLst>
          </p:cNvPr>
          <p:cNvSpPr txBox="1">
            <a:spLocks noChangeArrowheads="1"/>
          </p:cNvSpPr>
          <p:nvPr/>
        </p:nvSpPr>
        <p:spPr bwMode="auto">
          <a:xfrm>
            <a:off x="738909" y="2322774"/>
            <a:ext cx="10363199" cy="646331"/>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50000"/>
              </a:spcBef>
              <a:buNone/>
              <a:defRPr/>
            </a:pPr>
            <a:r>
              <a:rPr lang="en-GB" altLang="en-US" sz="1800" b="1" dirty="0">
                <a:solidFill>
                  <a:schemeClr val="bg1"/>
                </a:solidFill>
                <a:cs typeface="Times New Roman" panose="02020603050405020304" pitchFamily="18" charset="0"/>
              </a:rPr>
              <a:t>This EREC enables network operators to assess the risks of damage to their networks caused by lightning and provides guidance on the methods available to mitigate these risks. </a:t>
            </a:r>
          </a:p>
        </p:txBody>
      </p:sp>
      <p:sp>
        <p:nvSpPr>
          <p:cNvPr id="6" name="Text Box 6">
            <a:extLst>
              <a:ext uri="{FF2B5EF4-FFF2-40B4-BE49-F238E27FC236}">
                <a16:creationId xmlns:a16="http://schemas.microsoft.com/office/drawing/2014/main" id="{F4DF94DB-E70C-4269-885A-1A7EFA39C7B1}"/>
              </a:ext>
            </a:extLst>
          </p:cNvPr>
          <p:cNvSpPr txBox="1">
            <a:spLocks noChangeArrowheads="1"/>
          </p:cNvSpPr>
          <p:nvPr/>
        </p:nvSpPr>
        <p:spPr bwMode="auto">
          <a:xfrm>
            <a:off x="738909" y="3025547"/>
            <a:ext cx="5791200" cy="2662267"/>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179388" lvl="1" indent="-179388">
              <a:lnSpc>
                <a:spcPct val="150000"/>
              </a:lnSpc>
              <a:spcBef>
                <a:spcPct val="0"/>
              </a:spcBef>
              <a:buNone/>
              <a:defRPr/>
            </a:pPr>
            <a:r>
              <a:rPr lang="en-US" altLang="en-US" sz="1800" b="1" dirty="0">
                <a:solidFill>
                  <a:srgbClr val="1F538D"/>
                </a:solidFill>
                <a:cs typeface="Times New Roman" panose="02020603050405020304" pitchFamily="18" charset="0"/>
              </a:rPr>
              <a:t>SCOPE</a:t>
            </a:r>
          </a:p>
          <a:p>
            <a:pPr marL="285750" lvl="1" indent="-285750">
              <a:spcBef>
                <a:spcPct val="0"/>
              </a:spcBef>
              <a:spcAft>
                <a:spcPts val="600"/>
              </a:spcAft>
              <a:buFont typeface="Arial" panose="020B0604020202020204" pitchFamily="34" charset="0"/>
              <a:buChar char="•"/>
              <a:defRPr/>
            </a:pPr>
            <a:r>
              <a:rPr lang="en-GB" altLang="en-US" sz="1200" dirty="0">
                <a:solidFill>
                  <a:srgbClr val="1F538D"/>
                </a:solidFill>
              </a:rPr>
              <a:t>This EREC gives guidance on how to assess the level of risk associated with lightning strikes on the network, including information on lightning density across the UK. </a:t>
            </a:r>
          </a:p>
          <a:p>
            <a:pPr marL="285750" lvl="1" indent="-285750">
              <a:spcBef>
                <a:spcPct val="0"/>
              </a:spcBef>
              <a:spcAft>
                <a:spcPts val="600"/>
              </a:spcAft>
              <a:buFont typeface="Arial" panose="020B0604020202020204" pitchFamily="34" charset="0"/>
              <a:buChar char="•"/>
              <a:defRPr/>
            </a:pPr>
            <a:r>
              <a:rPr lang="en-GB" altLang="en-US" sz="1200" dirty="0">
                <a:solidFill>
                  <a:srgbClr val="1F538D"/>
                </a:solidFill>
              </a:rPr>
              <a:t>Information is provided on how to determine where lightning protection might be required and the various forms that this protection can take.</a:t>
            </a:r>
          </a:p>
          <a:p>
            <a:pPr marL="285750" lvl="1" indent="-285750">
              <a:spcBef>
                <a:spcPct val="0"/>
              </a:spcBef>
              <a:spcAft>
                <a:spcPts val="600"/>
              </a:spcAft>
              <a:buFont typeface="Arial" panose="020B0604020202020204" pitchFamily="34" charset="0"/>
              <a:buChar char="•"/>
              <a:defRPr/>
            </a:pPr>
            <a:r>
              <a:rPr lang="en-GB" altLang="en-US" sz="1200" dirty="0">
                <a:solidFill>
                  <a:srgbClr val="1F538D"/>
                </a:solidFill>
              </a:rPr>
              <a:t>A summary of the cause and effect of lightning strikes is also included along with the theory behind lightning protection.</a:t>
            </a:r>
          </a:p>
          <a:p>
            <a:pPr marL="285750" lvl="1" indent="-285750">
              <a:spcBef>
                <a:spcPct val="0"/>
              </a:spcBef>
              <a:spcAft>
                <a:spcPts val="600"/>
              </a:spcAft>
              <a:buFont typeface="Arial" panose="020B0604020202020204" pitchFamily="34" charset="0"/>
              <a:buChar char="•"/>
              <a:defRPr/>
            </a:pPr>
            <a:r>
              <a:rPr lang="en-GB" altLang="en-US" sz="1200" dirty="0">
                <a:solidFill>
                  <a:srgbClr val="1F538D"/>
                </a:solidFill>
              </a:rPr>
              <a:t>The subjects of earthing and network protection are discussed in the context of their relevance to the subject of lightning protection.</a:t>
            </a:r>
          </a:p>
          <a:p>
            <a:pPr marL="285750" lvl="1" indent="-285750">
              <a:spcBef>
                <a:spcPct val="0"/>
              </a:spcBef>
              <a:spcAft>
                <a:spcPts val="600"/>
              </a:spcAft>
              <a:buFont typeface="Arial" panose="020B0604020202020204" pitchFamily="34" charset="0"/>
              <a:buChar char="•"/>
              <a:defRPr/>
            </a:pPr>
            <a:r>
              <a:rPr lang="en-GB" altLang="en-US" sz="1200" dirty="0">
                <a:solidFill>
                  <a:srgbClr val="1F538D"/>
                </a:solidFill>
              </a:rPr>
              <a:t>The contents of this EREC are applicable to overhead lines, cables, switchgear and transformers for all voltages from low voltage up to 132 kV.</a:t>
            </a:r>
          </a:p>
        </p:txBody>
      </p:sp>
      <p:sp>
        <p:nvSpPr>
          <p:cNvPr id="7" name="Text Box 6">
            <a:extLst>
              <a:ext uri="{FF2B5EF4-FFF2-40B4-BE49-F238E27FC236}">
                <a16:creationId xmlns:a16="http://schemas.microsoft.com/office/drawing/2014/main" id="{D7379C3D-C2B2-4D77-BD70-B8832DB223B1}"/>
              </a:ext>
            </a:extLst>
          </p:cNvPr>
          <p:cNvSpPr txBox="1">
            <a:spLocks noChangeArrowheads="1"/>
          </p:cNvSpPr>
          <p:nvPr/>
        </p:nvSpPr>
        <p:spPr bwMode="auto">
          <a:xfrm>
            <a:off x="7575883" y="3160373"/>
            <a:ext cx="3495098" cy="843693"/>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indent="0">
              <a:spcBef>
                <a:spcPct val="0"/>
              </a:spcBef>
              <a:buNone/>
              <a:defRPr/>
            </a:pPr>
            <a:r>
              <a:rPr lang="en-US" altLang="en-US" sz="1800" b="1" dirty="0">
                <a:solidFill>
                  <a:srgbClr val="1F538D"/>
                </a:solidFill>
                <a:cs typeface="Times New Roman" panose="02020603050405020304" pitchFamily="18" charset="0"/>
              </a:rPr>
              <a:t>HISTORY</a:t>
            </a:r>
          </a:p>
          <a:p>
            <a:pPr marL="182563" lvl="2" indent="-174625">
              <a:lnSpc>
                <a:spcPct val="110000"/>
              </a:lnSpc>
              <a:spcBef>
                <a:spcPts val="200"/>
              </a:spcBef>
              <a:buClr>
                <a:schemeClr val="accent4"/>
              </a:buClr>
              <a:defRPr/>
            </a:pPr>
            <a:r>
              <a:rPr lang="en-GB" altLang="en-US" sz="1300" dirty="0">
                <a:latin typeface="+mn-lt"/>
              </a:rPr>
              <a:t>1st issued: March 2008 (as EREP 134)</a:t>
            </a:r>
          </a:p>
          <a:p>
            <a:pPr marL="182563" lvl="2" indent="-174625">
              <a:lnSpc>
                <a:spcPct val="110000"/>
              </a:lnSpc>
              <a:spcBef>
                <a:spcPts val="200"/>
              </a:spcBef>
              <a:buClr>
                <a:schemeClr val="accent4"/>
              </a:buClr>
              <a:defRPr/>
            </a:pPr>
            <a:r>
              <a:rPr lang="en-GB" altLang="en-US" sz="1300" dirty="0">
                <a:latin typeface="+mn-lt"/>
              </a:rPr>
              <a:t>Last revision - Issue 2 in 2013</a:t>
            </a:r>
          </a:p>
        </p:txBody>
      </p:sp>
      <p:sp>
        <p:nvSpPr>
          <p:cNvPr id="9223" name="Rectangle 1">
            <a:extLst>
              <a:ext uri="{FF2B5EF4-FFF2-40B4-BE49-F238E27FC236}">
                <a16:creationId xmlns:a16="http://schemas.microsoft.com/office/drawing/2014/main" id="{E1E841CD-CF13-4CC8-9B5E-67A94FFFA45D}"/>
              </a:ext>
            </a:extLst>
          </p:cNvPr>
          <p:cNvSpPr>
            <a:spLocks noChangeArrowheads="1"/>
          </p:cNvSpPr>
          <p:nvPr/>
        </p:nvSpPr>
        <p:spPr bwMode="auto">
          <a:xfrm>
            <a:off x="707748" y="1821800"/>
            <a:ext cx="229582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cs typeface="Times New Roman" panose="02020603050405020304" pitchFamily="18" charset="0"/>
              </a:rPr>
              <a:t>DOCUMENT PURPOSE</a:t>
            </a:r>
            <a:endParaRPr lang="en-GB" altLang="en-US" sz="1800" b="1" dirty="0">
              <a:solidFill>
                <a:srgbClr val="1F538D"/>
              </a:solidFill>
              <a:cs typeface="Times New Roman" panose="02020603050405020304" pitchFamily="18" charset="0"/>
            </a:endParaRPr>
          </a:p>
        </p:txBody>
      </p:sp>
      <p:sp>
        <p:nvSpPr>
          <p:cNvPr id="8" name="Slide Number Placeholder 5">
            <a:extLst>
              <a:ext uri="{FF2B5EF4-FFF2-40B4-BE49-F238E27FC236}">
                <a16:creationId xmlns:a16="http://schemas.microsoft.com/office/drawing/2014/main" id="{7171B638-E59B-4A14-8066-7B4E0DB892B7}"/>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2</a:t>
            </a:fld>
            <a:endParaRPr lang="en-GB"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C11BFD1-F6B9-46E6-816A-9ABFFC643D26}"/>
              </a:ext>
            </a:extLst>
          </p:cNvPr>
          <p:cNvSpPr>
            <a:spLocks noGrp="1"/>
          </p:cNvSpPr>
          <p:nvPr>
            <p:ph type="title" idx="4294967295"/>
          </p:nvPr>
        </p:nvSpPr>
        <p:spPr>
          <a:xfrm>
            <a:off x="701963" y="188914"/>
            <a:ext cx="6804241" cy="719137"/>
          </a:xfrm>
        </p:spPr>
        <p:txBody>
          <a:bodyPr/>
          <a:lstStyle/>
          <a:p>
            <a:pPr eaLnBrk="1" hangingPunct="1">
              <a:defRPr/>
            </a:pPr>
            <a:r>
              <a:rPr lang="en-GB" sz="2400" dirty="0"/>
              <a:t>ENA EREC G109 Issue 1 2021</a:t>
            </a:r>
            <a:br>
              <a:rPr lang="en-GB" sz="2400" dirty="0"/>
            </a:br>
            <a:r>
              <a:rPr lang="en-GB" sz="2400" dirty="0"/>
              <a:t>Revision Summary</a:t>
            </a:r>
            <a:endParaRPr sz="2400" dirty="0"/>
          </a:p>
        </p:txBody>
      </p:sp>
      <p:sp>
        <p:nvSpPr>
          <p:cNvPr id="11267" name="Text Box 6">
            <a:extLst>
              <a:ext uri="{FF2B5EF4-FFF2-40B4-BE49-F238E27FC236}">
                <a16:creationId xmlns:a16="http://schemas.microsoft.com/office/drawing/2014/main" id="{9AB05A62-07F3-4F00-A78F-33B53DE1613E}"/>
              </a:ext>
            </a:extLst>
          </p:cNvPr>
          <p:cNvSpPr txBox="1">
            <a:spLocks noChangeArrowheads="1"/>
          </p:cNvSpPr>
          <p:nvPr/>
        </p:nvSpPr>
        <p:spPr bwMode="auto">
          <a:xfrm>
            <a:off x="555191" y="1482328"/>
            <a:ext cx="7129464" cy="3924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19138"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809625"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0795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spcAft>
                <a:spcPts val="1000"/>
              </a:spcAft>
              <a:buFontTx/>
              <a:buNone/>
            </a:pPr>
            <a:r>
              <a:rPr lang="en-US" altLang="en-US" sz="2400" b="1" u="sng" dirty="0">
                <a:solidFill>
                  <a:srgbClr val="1F538D"/>
                </a:solidFill>
              </a:rPr>
              <a:t>Summary of Amendments</a:t>
            </a:r>
          </a:p>
          <a:p>
            <a:pPr marL="266700" lvl="2" indent="-258763">
              <a:lnSpc>
                <a:spcPts val="2200"/>
              </a:lnSpc>
              <a:spcBef>
                <a:spcPts val="600"/>
              </a:spcBef>
              <a:buClr>
                <a:schemeClr val="accent4"/>
              </a:buClr>
            </a:pPr>
            <a:r>
              <a:rPr lang="en-US" altLang="en-US" sz="1900" dirty="0">
                <a:latin typeface="+mn-lt"/>
              </a:rPr>
              <a:t>Document </a:t>
            </a:r>
            <a:r>
              <a:rPr lang="en-GB" altLang="en-US" sz="1900" dirty="0">
                <a:latin typeface="+mn-lt"/>
              </a:rPr>
              <a:t>redrafted</a:t>
            </a:r>
            <a:r>
              <a:rPr lang="en-US" altLang="en-US" sz="1900" dirty="0">
                <a:latin typeface="+mn-lt"/>
              </a:rPr>
              <a:t> into new ENA format.</a:t>
            </a:r>
          </a:p>
          <a:p>
            <a:pPr marL="266700" lvl="2" indent="-258763">
              <a:lnSpc>
                <a:spcPts val="2200"/>
              </a:lnSpc>
              <a:spcBef>
                <a:spcPts val="600"/>
              </a:spcBef>
              <a:buClr>
                <a:schemeClr val="accent4"/>
              </a:buClr>
            </a:pPr>
            <a:r>
              <a:rPr lang="en-US" altLang="en-US" sz="1900" dirty="0">
                <a:latin typeface="+mn-lt"/>
              </a:rPr>
              <a:t>Converted to EREC and renumbered from EREP 134 to EREC G109. </a:t>
            </a:r>
          </a:p>
          <a:p>
            <a:pPr marL="266700" lvl="2" indent="-258763">
              <a:lnSpc>
                <a:spcPts val="2200"/>
              </a:lnSpc>
              <a:spcBef>
                <a:spcPts val="600"/>
              </a:spcBef>
              <a:buClr>
                <a:schemeClr val="accent4"/>
              </a:buClr>
            </a:pPr>
            <a:r>
              <a:rPr lang="en-US" altLang="en-US" sz="1900" dirty="0">
                <a:latin typeface="+mn-lt"/>
              </a:rPr>
              <a:t>Normative references and bibliography documents have been updated to reflect current issue status.</a:t>
            </a:r>
          </a:p>
          <a:p>
            <a:pPr marL="266700" lvl="2" indent="-258763">
              <a:lnSpc>
                <a:spcPts val="2200"/>
              </a:lnSpc>
              <a:spcBef>
                <a:spcPts val="600"/>
              </a:spcBef>
              <a:buClr>
                <a:schemeClr val="accent4"/>
              </a:buClr>
            </a:pPr>
            <a:r>
              <a:rPr lang="en-US" altLang="en-US" sz="1900" dirty="0">
                <a:latin typeface="+mn-lt"/>
              </a:rPr>
              <a:t>References to surge arrestors and non-effectively earthed networks updated.</a:t>
            </a:r>
          </a:p>
          <a:p>
            <a:pPr marL="266700" lvl="2" indent="-258763">
              <a:lnSpc>
                <a:spcPts val="2200"/>
              </a:lnSpc>
              <a:spcBef>
                <a:spcPts val="600"/>
              </a:spcBef>
              <a:buClr>
                <a:schemeClr val="accent4"/>
              </a:buClr>
            </a:pPr>
            <a:r>
              <a:rPr lang="en-US" altLang="en-US" sz="1900" dirty="0">
                <a:latin typeface="+mn-lt"/>
              </a:rPr>
              <a:t>Equations reformatted for greater clarity.</a:t>
            </a:r>
          </a:p>
          <a:p>
            <a:pPr marL="266700" lvl="2" indent="-258763">
              <a:lnSpc>
                <a:spcPts val="2200"/>
              </a:lnSpc>
              <a:spcBef>
                <a:spcPts val="600"/>
              </a:spcBef>
              <a:buClr>
                <a:schemeClr val="accent4"/>
              </a:buClr>
            </a:pPr>
            <a:r>
              <a:rPr lang="en-US" altLang="en-US" sz="1900" dirty="0">
                <a:latin typeface="+mn-lt"/>
              </a:rPr>
              <a:t>Clarification added on damage due to indirect strikes.</a:t>
            </a:r>
          </a:p>
          <a:p>
            <a:pPr marL="266700" lvl="2" indent="-258763">
              <a:lnSpc>
                <a:spcPts val="2200"/>
              </a:lnSpc>
              <a:spcBef>
                <a:spcPts val="400"/>
              </a:spcBef>
              <a:buClr>
                <a:schemeClr val="accent4"/>
              </a:buClr>
            </a:pPr>
            <a:endParaRPr lang="en-US" altLang="en-US" sz="1900" dirty="0">
              <a:latin typeface="+mn-lt"/>
            </a:endParaRPr>
          </a:p>
        </p:txBody>
      </p:sp>
      <p:sp>
        <p:nvSpPr>
          <p:cNvPr id="4" name="Text Box 6">
            <a:extLst>
              <a:ext uri="{FF2B5EF4-FFF2-40B4-BE49-F238E27FC236}">
                <a16:creationId xmlns:a16="http://schemas.microsoft.com/office/drawing/2014/main" id="{F0FEF2CB-F336-4D78-B287-CE957D16C823}"/>
              </a:ext>
            </a:extLst>
          </p:cNvPr>
          <p:cNvSpPr txBox="1">
            <a:spLocks noChangeArrowheads="1"/>
          </p:cNvSpPr>
          <p:nvPr/>
        </p:nvSpPr>
        <p:spPr bwMode="auto">
          <a:xfrm>
            <a:off x="8546255" y="3261406"/>
            <a:ext cx="2952750" cy="1938992"/>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b="1" dirty="0">
                <a:solidFill>
                  <a:schemeClr val="bg1"/>
                </a:solidFill>
                <a:cs typeface="Times New Roman" panose="02020603050405020304" pitchFamily="18" charset="0"/>
              </a:rPr>
              <a:t>Converted to EREC.</a:t>
            </a:r>
          </a:p>
          <a:p>
            <a:pPr marL="0" indent="0">
              <a:spcBef>
                <a:spcPct val="50000"/>
              </a:spcBef>
              <a:buNone/>
              <a:defRPr/>
            </a:pPr>
            <a:r>
              <a:rPr lang="en-GB" altLang="en-US" b="1" dirty="0">
                <a:solidFill>
                  <a:schemeClr val="bg1"/>
                </a:solidFill>
                <a:cs typeface="Times New Roman" panose="02020603050405020304" pitchFamily="18" charset="0"/>
              </a:rPr>
              <a:t>Normative references updated</a:t>
            </a:r>
          </a:p>
          <a:p>
            <a:pPr marL="0" indent="0">
              <a:spcBef>
                <a:spcPct val="50000"/>
              </a:spcBef>
              <a:buNone/>
              <a:defRPr/>
            </a:pPr>
            <a:r>
              <a:rPr lang="en-GB" altLang="en-US" b="1" dirty="0">
                <a:solidFill>
                  <a:schemeClr val="bg1"/>
                </a:solidFill>
                <a:cs typeface="Times New Roman" panose="02020603050405020304" pitchFamily="18" charset="0"/>
              </a:rPr>
              <a:t>Surge arrestors references updated.</a:t>
            </a:r>
          </a:p>
          <a:p>
            <a:pPr marL="0" indent="0">
              <a:spcBef>
                <a:spcPct val="50000"/>
              </a:spcBef>
              <a:buNone/>
              <a:defRPr/>
            </a:pPr>
            <a:r>
              <a:rPr lang="en-GB" altLang="en-US" b="1" dirty="0">
                <a:solidFill>
                  <a:schemeClr val="bg1"/>
                </a:solidFill>
                <a:cs typeface="Times New Roman" panose="02020603050405020304" pitchFamily="18" charset="0"/>
              </a:rPr>
              <a:t>Equations clarified.</a:t>
            </a:r>
          </a:p>
        </p:txBody>
      </p:sp>
      <p:sp>
        <p:nvSpPr>
          <p:cNvPr id="5" name="Text Box 6">
            <a:extLst>
              <a:ext uri="{FF2B5EF4-FFF2-40B4-BE49-F238E27FC236}">
                <a16:creationId xmlns:a16="http://schemas.microsoft.com/office/drawing/2014/main" id="{31C03EEF-D6B9-4EE5-846C-D7BD00377515}"/>
              </a:ext>
            </a:extLst>
          </p:cNvPr>
          <p:cNvSpPr txBox="1">
            <a:spLocks noChangeArrowheads="1"/>
          </p:cNvSpPr>
          <p:nvPr/>
        </p:nvSpPr>
        <p:spPr bwMode="auto">
          <a:xfrm>
            <a:off x="8546255" y="2310434"/>
            <a:ext cx="2952750" cy="369887"/>
          </a:xfrm>
          <a:prstGeom prst="rect">
            <a:avLst/>
          </a:prstGeom>
          <a:solidFill>
            <a:schemeClr val="accent3">
              <a:lumMod val="40000"/>
              <a:lumOff val="60000"/>
            </a:schemeClr>
          </a:solidFill>
          <a:ln>
            <a:headEnd/>
            <a:tailEnd/>
          </a:ln>
        </p:spPr>
        <p:style>
          <a:lnRef idx="1">
            <a:schemeClr val="accent1"/>
          </a:lnRef>
          <a:fillRef idx="3">
            <a:schemeClr val="accent1"/>
          </a:fillRef>
          <a:effectRef idx="2">
            <a:schemeClr val="accent1"/>
          </a:effectRef>
          <a:fontRef idx="minor">
            <a:schemeClr val="lt1"/>
          </a:fontRef>
        </p:style>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sz="1800" b="1" dirty="0">
                <a:cs typeface="Times New Roman" panose="02020603050405020304" pitchFamily="18" charset="0"/>
              </a:rPr>
              <a:t>Medium</a:t>
            </a:r>
          </a:p>
        </p:txBody>
      </p:sp>
      <p:sp>
        <p:nvSpPr>
          <p:cNvPr id="11270" name="Rectangle 1">
            <a:extLst>
              <a:ext uri="{FF2B5EF4-FFF2-40B4-BE49-F238E27FC236}">
                <a16:creationId xmlns:a16="http://schemas.microsoft.com/office/drawing/2014/main" id="{90AC5870-B0BC-4CBF-81AE-12F01C12BE9A}"/>
              </a:ext>
            </a:extLst>
          </p:cNvPr>
          <p:cNvSpPr>
            <a:spLocks noChangeArrowheads="1"/>
          </p:cNvSpPr>
          <p:nvPr/>
        </p:nvSpPr>
        <p:spPr bwMode="auto">
          <a:xfrm>
            <a:off x="8507271" y="2929191"/>
            <a:ext cx="13763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Key Points</a:t>
            </a:r>
            <a:endParaRPr lang="en-GB" altLang="en-US" sz="1800" dirty="0">
              <a:latin typeface="Arial" panose="020B0604020202020204" pitchFamily="34" charset="0"/>
            </a:endParaRPr>
          </a:p>
        </p:txBody>
      </p:sp>
      <p:sp>
        <p:nvSpPr>
          <p:cNvPr id="11271" name="Rectangle 6">
            <a:extLst>
              <a:ext uri="{FF2B5EF4-FFF2-40B4-BE49-F238E27FC236}">
                <a16:creationId xmlns:a16="http://schemas.microsoft.com/office/drawing/2014/main" id="{C06FF067-9F0B-432F-A06D-FC88D3BB9785}"/>
              </a:ext>
            </a:extLst>
          </p:cNvPr>
          <p:cNvSpPr>
            <a:spLocks noChangeArrowheads="1"/>
          </p:cNvSpPr>
          <p:nvPr/>
        </p:nvSpPr>
        <p:spPr bwMode="auto">
          <a:xfrm>
            <a:off x="8507271" y="1979175"/>
            <a:ext cx="2224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Nature of Revision</a:t>
            </a:r>
            <a:endParaRPr lang="en-GB" altLang="en-US" sz="1800" dirty="0">
              <a:latin typeface="Arial" panose="020B0604020202020204" pitchFamily="34" charset="0"/>
            </a:endParaRPr>
          </a:p>
        </p:txBody>
      </p:sp>
      <p:sp>
        <p:nvSpPr>
          <p:cNvPr id="8" name="Slide Number Placeholder 5">
            <a:extLst>
              <a:ext uri="{FF2B5EF4-FFF2-40B4-BE49-F238E27FC236}">
                <a16:creationId xmlns:a16="http://schemas.microsoft.com/office/drawing/2014/main" id="{2F842C71-138B-4F32-80C1-F5FC3D8503AB}"/>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3</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5AADB4-63D9-4CE7-9725-E368FAC9206A}"/>
              </a:ext>
            </a:extLst>
          </p:cNvPr>
          <p:cNvSpPr>
            <a:spLocks noGrp="1"/>
          </p:cNvSpPr>
          <p:nvPr>
            <p:ph type="title" idx="4294967295"/>
          </p:nvPr>
        </p:nvSpPr>
        <p:spPr>
          <a:xfrm>
            <a:off x="701965" y="188914"/>
            <a:ext cx="6725516" cy="719137"/>
          </a:xfrm>
        </p:spPr>
        <p:txBody>
          <a:bodyPr/>
          <a:lstStyle/>
          <a:p>
            <a:pPr eaLnBrk="1" hangingPunct="1">
              <a:defRPr/>
            </a:pPr>
            <a:r>
              <a:rPr lang="en-GB" sz="2400" dirty="0"/>
              <a:t>ENA EREC G109 Issue 1 2021</a:t>
            </a:r>
            <a:br>
              <a:rPr lang="en-GB" sz="2400" dirty="0"/>
            </a:br>
            <a:r>
              <a:rPr lang="en-GB" sz="2400" dirty="0"/>
              <a:t>Revision Summary</a:t>
            </a:r>
            <a:endParaRPr sz="2400" dirty="0"/>
          </a:p>
        </p:txBody>
      </p:sp>
      <p:sp>
        <p:nvSpPr>
          <p:cNvPr id="13315" name="Text Box 6">
            <a:extLst>
              <a:ext uri="{FF2B5EF4-FFF2-40B4-BE49-F238E27FC236}">
                <a16:creationId xmlns:a16="http://schemas.microsoft.com/office/drawing/2014/main" id="{6E0FE897-A69F-4DC6-9DE1-8776E9799C3D}"/>
              </a:ext>
            </a:extLst>
          </p:cNvPr>
          <p:cNvSpPr txBox="1">
            <a:spLocks noChangeArrowheads="1"/>
          </p:cNvSpPr>
          <p:nvPr/>
        </p:nvSpPr>
        <p:spPr bwMode="auto">
          <a:xfrm>
            <a:off x="738909" y="1610159"/>
            <a:ext cx="10668000" cy="1590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spcAft>
                <a:spcPts val="1800"/>
              </a:spcAft>
              <a:buFontTx/>
              <a:buNone/>
            </a:pPr>
            <a:r>
              <a:rPr lang="en-US" altLang="en-US" sz="2400" b="1" u="sng" dirty="0">
                <a:solidFill>
                  <a:srgbClr val="1F538D"/>
                </a:solidFill>
              </a:rPr>
              <a:t>Who is affected and why?</a:t>
            </a:r>
          </a:p>
          <a:p>
            <a:pPr marL="266700" lvl="2" indent="-258763">
              <a:lnSpc>
                <a:spcPts val="2200"/>
              </a:lnSpc>
              <a:spcBef>
                <a:spcPts val="400"/>
              </a:spcBef>
              <a:buClr>
                <a:schemeClr val="accent4"/>
              </a:buClr>
            </a:pPr>
            <a:r>
              <a:rPr lang="en-US" altLang="en-US" sz="1900" dirty="0">
                <a:latin typeface="+mn-lt"/>
              </a:rPr>
              <a:t>ENA Member Companies should review their purchase specifications for all materials and equipment associated with lightning protection on all networks from LV up to and including 132kV and update these, as necessary. </a:t>
            </a:r>
          </a:p>
        </p:txBody>
      </p:sp>
      <p:sp>
        <p:nvSpPr>
          <p:cNvPr id="7" name="Rectangle 6">
            <a:extLst>
              <a:ext uri="{FF2B5EF4-FFF2-40B4-BE49-F238E27FC236}">
                <a16:creationId xmlns:a16="http://schemas.microsoft.com/office/drawing/2014/main" id="{A720A030-5C7C-4171-851F-6916CE9D5CA3}"/>
              </a:ext>
            </a:extLst>
          </p:cNvPr>
          <p:cNvSpPr/>
          <p:nvPr/>
        </p:nvSpPr>
        <p:spPr>
          <a:xfrm>
            <a:off x="2028031" y="3802335"/>
            <a:ext cx="8135937"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0" lvl="2">
              <a:spcBef>
                <a:spcPts val="600"/>
              </a:spcBef>
              <a:defRPr/>
            </a:pPr>
            <a:r>
              <a:rPr lang="en-GB" altLang="en-US" b="1" dirty="0">
                <a:solidFill>
                  <a:srgbClr val="00598E"/>
                </a:solidFill>
                <a:cs typeface="Times New Roman" panose="02020603050405020304" pitchFamily="18" charset="0"/>
              </a:rPr>
              <a:t>The changes made to EREC G109 enhance the design requirements and safety of UK distribution systems in relation to lightning protection.</a:t>
            </a:r>
          </a:p>
        </p:txBody>
      </p:sp>
      <p:sp>
        <p:nvSpPr>
          <p:cNvPr id="5" name="Slide Number Placeholder 5">
            <a:extLst>
              <a:ext uri="{FF2B5EF4-FFF2-40B4-BE49-F238E27FC236}">
                <a16:creationId xmlns:a16="http://schemas.microsoft.com/office/drawing/2014/main" id="{8DEDC040-8DF7-4935-922B-0D654373E32C}"/>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62EED0-442D-4803-99A7-68921137D70C}"/>
              </a:ext>
            </a:extLst>
          </p:cNvPr>
          <p:cNvSpPr>
            <a:spLocks noGrp="1"/>
          </p:cNvSpPr>
          <p:nvPr>
            <p:ph type="title" idx="4294967295"/>
          </p:nvPr>
        </p:nvSpPr>
        <p:spPr>
          <a:xfrm>
            <a:off x="701965" y="188914"/>
            <a:ext cx="6730116" cy="719137"/>
          </a:xfrm>
        </p:spPr>
        <p:txBody>
          <a:bodyPr/>
          <a:lstStyle/>
          <a:p>
            <a:pPr>
              <a:defRPr/>
            </a:pPr>
            <a:r>
              <a:rPr lang="en-GB" sz="2400" dirty="0"/>
              <a:t>ENA EREC G109 Issue 1 2021</a:t>
            </a:r>
            <a:br>
              <a:rPr lang="en-GB" sz="2400" dirty="0"/>
            </a:br>
            <a:r>
              <a:rPr lang="en-GB" sz="2400" dirty="0"/>
              <a:t>Revision Summary</a:t>
            </a:r>
            <a:endParaRPr dirty="0"/>
          </a:p>
        </p:txBody>
      </p:sp>
      <p:graphicFrame>
        <p:nvGraphicFramePr>
          <p:cNvPr id="7" name="Table 6">
            <a:extLst>
              <a:ext uri="{FF2B5EF4-FFF2-40B4-BE49-F238E27FC236}">
                <a16:creationId xmlns:a16="http://schemas.microsoft.com/office/drawing/2014/main" id="{B44FDAC7-8001-416F-9A8C-CE80A6C2B8AE}"/>
              </a:ext>
            </a:extLst>
          </p:cNvPr>
          <p:cNvGraphicFramePr>
            <a:graphicFrameLocks noGrp="1"/>
          </p:cNvGraphicFramePr>
          <p:nvPr>
            <p:extLst>
              <p:ext uri="{D42A27DB-BD31-4B8C-83A1-F6EECF244321}">
                <p14:modId xmlns:p14="http://schemas.microsoft.com/office/powerpoint/2010/main" val="3884110550"/>
              </p:ext>
            </p:extLst>
          </p:nvPr>
        </p:nvGraphicFramePr>
        <p:xfrm>
          <a:off x="2568218" y="1817791"/>
          <a:ext cx="6517140" cy="3702050"/>
        </p:xfrm>
        <a:graphic>
          <a:graphicData uri="http://schemas.openxmlformats.org/drawingml/2006/table">
            <a:tbl>
              <a:tblPr firstRow="1" firstCol="1" bandRow="1">
                <a:tableStyleId>{00A15C55-8517-42AA-B614-E9B94910E393}</a:tableStyleId>
              </a:tblPr>
              <a:tblGrid>
                <a:gridCol w="1729038">
                  <a:extLst>
                    <a:ext uri="{9D8B030D-6E8A-4147-A177-3AD203B41FA5}">
                      <a16:colId xmlns:a16="http://schemas.microsoft.com/office/drawing/2014/main" val="20000"/>
                    </a:ext>
                  </a:extLst>
                </a:gridCol>
                <a:gridCol w="1136307">
                  <a:extLst>
                    <a:ext uri="{9D8B030D-6E8A-4147-A177-3AD203B41FA5}">
                      <a16:colId xmlns:a16="http://schemas.microsoft.com/office/drawing/2014/main" val="20001"/>
                    </a:ext>
                  </a:extLst>
                </a:gridCol>
                <a:gridCol w="3651795">
                  <a:extLst>
                    <a:ext uri="{9D8B030D-6E8A-4147-A177-3AD203B41FA5}">
                      <a16:colId xmlns:a16="http://schemas.microsoft.com/office/drawing/2014/main" val="20002"/>
                    </a:ext>
                  </a:extLst>
                </a:gridCol>
              </a:tblGrid>
              <a:tr h="205558">
                <a:tc>
                  <a:txBody>
                    <a:bodyPr/>
                    <a:lstStyle/>
                    <a:p>
                      <a:pPr marL="0" marR="0">
                        <a:spcBef>
                          <a:spcPts val="0"/>
                        </a:spcBef>
                        <a:spcAft>
                          <a:spcPts val="0"/>
                        </a:spcAft>
                      </a:pP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200" dirty="0">
                          <a:effectLst/>
                        </a:rPr>
                        <a:t>Rating</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r>
                        <a:rPr lang="en-GB" sz="1200" dirty="0">
                          <a:effectLst/>
                        </a:rPr>
                        <a:t>Assessment</a:t>
                      </a:r>
                      <a:endParaRPr lang="en-GB" sz="1200" dirty="0">
                        <a:solidFill>
                          <a:srgbClr val="000000"/>
                        </a:solidFill>
                        <a:effectLst/>
                        <a:latin typeface="Arial" panose="020B0604020202020204" pitchFamily="34" charset="0"/>
                        <a:ea typeface="+mn-ea"/>
                      </a:endParaRPr>
                    </a:p>
                  </a:txBody>
                  <a:tcPr marL="60436" marR="60436" marT="0" marB="0"/>
                </a:tc>
                <a:extLst>
                  <a:ext uri="{0D108BD9-81ED-4DB2-BD59-A6C34878D82A}">
                    <a16:rowId xmlns:a16="http://schemas.microsoft.com/office/drawing/2014/main" val="10000"/>
                  </a:ext>
                </a:extLst>
              </a:tr>
              <a:tr h="586259">
                <a:tc>
                  <a:txBody>
                    <a:bodyPr/>
                    <a:lstStyle/>
                    <a:p>
                      <a:pPr marL="0" marR="0">
                        <a:spcBef>
                          <a:spcPts val="0"/>
                        </a:spcBef>
                        <a:spcAft>
                          <a:spcPts val="0"/>
                        </a:spcAft>
                      </a:pPr>
                      <a:r>
                        <a:rPr lang="en-GB" sz="1200" dirty="0">
                          <a:effectLst/>
                        </a:rPr>
                        <a:t>Safety</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Minor</a:t>
                      </a:r>
                      <a:endParaRPr lang="en-GB" sz="1100" dirty="0">
                        <a:solidFill>
                          <a:srgbClr val="000000"/>
                        </a:solidFill>
                        <a:effectLst/>
                        <a:latin typeface="Arial" panose="020B0604020202020204" pitchFamily="34" charset="0"/>
                        <a:ea typeface="+mn-ea"/>
                      </a:endParaRPr>
                    </a:p>
                  </a:txBody>
                  <a:tcPr marL="60436" marR="60436" marT="0" marB="0">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00"/>
                          </a:solidFill>
                          <a:effectLst/>
                        </a:rPr>
                        <a:t>No major changes.</a:t>
                      </a:r>
                      <a:endParaRPr lang="en-GB" sz="1100" i="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1"/>
                  </a:ext>
                </a:extLst>
              </a:tr>
              <a:tr h="586259">
                <a:tc>
                  <a:txBody>
                    <a:bodyPr/>
                    <a:lstStyle/>
                    <a:p>
                      <a:pPr marL="0" marR="0">
                        <a:spcBef>
                          <a:spcPts val="0"/>
                        </a:spcBef>
                        <a:spcAft>
                          <a:spcPts val="0"/>
                        </a:spcAft>
                      </a:pPr>
                      <a:r>
                        <a:rPr lang="en-GB" sz="1200" dirty="0">
                          <a:effectLst/>
                        </a:rPr>
                        <a:t>Environment</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r>
                        <a:rPr lang="en-GB" sz="1100" dirty="0">
                          <a:solidFill>
                            <a:srgbClr val="000000"/>
                          </a:solidFill>
                          <a:effectLst/>
                        </a:rPr>
                        <a:t>N/A</a:t>
                      </a:r>
                      <a:endParaRPr lang="en-GB" sz="1100" i="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2"/>
                  </a:ext>
                </a:extLst>
              </a:tr>
              <a:tr h="565197">
                <a:tc>
                  <a:txBody>
                    <a:bodyPr/>
                    <a:lstStyle/>
                    <a:p>
                      <a:pPr marL="0" marR="0">
                        <a:spcBef>
                          <a:spcPts val="0"/>
                        </a:spcBef>
                        <a:spcAft>
                          <a:spcPts val="0"/>
                        </a:spcAft>
                      </a:pPr>
                      <a:r>
                        <a:rPr lang="en-GB" sz="1200" dirty="0">
                          <a:effectLst/>
                        </a:rPr>
                        <a:t>Financial</a:t>
                      </a:r>
                      <a:br>
                        <a:rPr lang="en-GB" sz="1200" dirty="0">
                          <a:effectLst/>
                        </a:rPr>
                      </a:br>
                      <a:r>
                        <a:rPr lang="en-GB" sz="1200" dirty="0">
                          <a:effectLst/>
                        </a:rPr>
                        <a:t>(costs/benefits)</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r>
                        <a:rPr lang="en-GB" sz="1100" dirty="0">
                          <a:solidFill>
                            <a:srgbClr val="000000"/>
                          </a:solidFill>
                          <a:effectLst/>
                        </a:rPr>
                        <a:t>N/A</a:t>
                      </a:r>
                      <a:endParaRPr lang="en-GB" sz="1100" i="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3"/>
                  </a:ext>
                </a:extLst>
              </a:tr>
              <a:tr h="586259">
                <a:tc>
                  <a:txBody>
                    <a:bodyPr/>
                    <a:lstStyle/>
                    <a:p>
                      <a:pPr marL="0" marR="0">
                        <a:spcBef>
                          <a:spcPts val="0"/>
                        </a:spcBef>
                        <a:spcAft>
                          <a:spcPts val="0"/>
                        </a:spcAft>
                      </a:pPr>
                      <a:r>
                        <a:rPr lang="en-GB" sz="1200" dirty="0">
                          <a:effectLst/>
                        </a:rPr>
                        <a:t>Asset Quality &amp; Performance</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Minor</a:t>
                      </a:r>
                      <a:endParaRPr lang="en-GB" sz="1100" dirty="0">
                        <a:solidFill>
                          <a:srgbClr val="000000"/>
                        </a:solidFill>
                        <a:effectLst/>
                        <a:latin typeface="Arial" panose="020B0604020202020204" pitchFamily="34" charset="0"/>
                        <a:ea typeface="+mn-ea"/>
                      </a:endParaRPr>
                    </a:p>
                  </a:txBody>
                  <a:tcPr marL="60436" marR="60436" marT="0" marB="0">
                    <a:solidFill>
                      <a:srgbClr val="92D050"/>
                    </a:solidFill>
                  </a:tcPr>
                </a:tc>
                <a:tc>
                  <a:txBody>
                    <a:bodyPr/>
                    <a:lstStyle/>
                    <a:p>
                      <a:pPr marL="0" marR="0">
                        <a:spcBef>
                          <a:spcPts val="0"/>
                        </a:spcBef>
                        <a:spcAft>
                          <a:spcPts val="0"/>
                        </a:spcAft>
                      </a:pPr>
                      <a:r>
                        <a:rPr lang="en-US" sz="1100" dirty="0">
                          <a:solidFill>
                            <a:srgbClr val="000000"/>
                          </a:solidFill>
                          <a:effectLst/>
                        </a:rPr>
                        <a:t>No major changes.</a:t>
                      </a:r>
                      <a:endParaRPr lang="en-GB" sz="1100" i="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4"/>
                  </a:ext>
                </a:extLst>
              </a:tr>
              <a:tr h="586259">
                <a:tc>
                  <a:txBody>
                    <a:bodyPr/>
                    <a:lstStyle/>
                    <a:p>
                      <a:pPr marL="0" marR="0">
                        <a:spcBef>
                          <a:spcPts val="0"/>
                        </a:spcBef>
                        <a:spcAft>
                          <a:spcPts val="0"/>
                        </a:spcAft>
                      </a:pPr>
                      <a:r>
                        <a:rPr lang="en-GB" sz="1200" dirty="0">
                          <a:effectLst/>
                        </a:rPr>
                        <a:t>Statutory/</a:t>
                      </a:r>
                      <a:br>
                        <a:rPr lang="en-GB" sz="1200" dirty="0">
                          <a:effectLst/>
                        </a:rPr>
                      </a:br>
                      <a:r>
                        <a:rPr lang="en-GB" sz="1200" dirty="0">
                          <a:effectLst/>
                        </a:rPr>
                        <a:t>Regulatory</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r>
                        <a:rPr lang="en-GB" sz="1100" dirty="0">
                          <a:solidFill>
                            <a:srgbClr val="000000"/>
                          </a:solidFill>
                          <a:effectLst/>
                        </a:rPr>
                        <a:t>Statutory requirements unchanged</a:t>
                      </a:r>
                      <a:endParaRPr lang="en-GB" sz="1100" i="0" dirty="0">
                        <a:solidFill>
                          <a:srgbClr val="000000"/>
                        </a:solidFill>
                        <a:effectLst/>
                        <a:latin typeface="+mn-lt"/>
                        <a:ea typeface="+mn-ea"/>
                      </a:endParaRPr>
                    </a:p>
                  </a:txBody>
                  <a:tcPr marL="60436" marR="60436" marT="0" marB="0"/>
                </a:tc>
                <a:extLst>
                  <a:ext uri="{0D108BD9-81ED-4DB2-BD59-A6C34878D82A}">
                    <a16:rowId xmlns:a16="http://schemas.microsoft.com/office/drawing/2014/main" val="10005"/>
                  </a:ext>
                </a:extLst>
              </a:tr>
              <a:tr h="586259">
                <a:tc>
                  <a:txBody>
                    <a:bodyPr/>
                    <a:lstStyle/>
                    <a:p>
                      <a:pPr marL="0" marR="0">
                        <a:spcBef>
                          <a:spcPts val="0"/>
                        </a:spcBef>
                        <a:spcAft>
                          <a:spcPts val="0"/>
                        </a:spcAft>
                      </a:pPr>
                      <a:r>
                        <a:rPr lang="en-GB" sz="1200" dirty="0">
                          <a:effectLst/>
                        </a:rPr>
                        <a:t>Reputation</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defTabSz="914400" rtl="0" eaLnBrk="1" latinLnBrk="0" hangingPunct="1">
                        <a:lnSpc>
                          <a:spcPct val="107000"/>
                        </a:lnSpc>
                        <a:spcBef>
                          <a:spcPts val="0"/>
                        </a:spcBef>
                        <a:spcAft>
                          <a:spcPts val="0"/>
                        </a:spcAft>
                      </a:pPr>
                      <a:r>
                        <a:rPr lang="en-GB" sz="1100" kern="1200" dirty="0">
                          <a:solidFill>
                            <a:srgbClr val="000000"/>
                          </a:solidFill>
                          <a:effectLst/>
                        </a:rPr>
                        <a:t>Nil</a:t>
                      </a:r>
                      <a:endParaRPr lang="en-GB" sz="1100" kern="1200" dirty="0">
                        <a:solidFill>
                          <a:srgbClr val="000000"/>
                        </a:solidFill>
                        <a:effectLst/>
                        <a:latin typeface="+mn-lt"/>
                        <a:ea typeface="+mn-ea"/>
                        <a:cs typeface="+mn-cs"/>
                      </a:endParaRPr>
                    </a:p>
                  </a:txBody>
                  <a:tcPr marL="46758" marR="46758" marT="0" marB="0"/>
                </a:tc>
                <a:tc>
                  <a:txBody>
                    <a:bodyPr/>
                    <a:lstStyle/>
                    <a:p>
                      <a:pPr marL="0" marR="0" algn="l" defTabSz="914400" rtl="0" eaLnBrk="1" latinLnBrk="0" hangingPunct="1">
                        <a:lnSpc>
                          <a:spcPct val="107000"/>
                        </a:lnSpc>
                        <a:spcBef>
                          <a:spcPts val="0"/>
                        </a:spcBef>
                        <a:spcAft>
                          <a:spcPts val="0"/>
                        </a:spcAft>
                      </a:pPr>
                      <a:r>
                        <a:rPr lang="en-US" sz="1100" kern="1200" dirty="0">
                          <a:solidFill>
                            <a:srgbClr val="000000"/>
                          </a:solidFill>
                          <a:effectLst/>
                        </a:rPr>
                        <a:t>N/A</a:t>
                      </a:r>
                      <a:endParaRPr lang="en-GB" sz="1100" kern="1200" dirty="0">
                        <a:solidFill>
                          <a:srgbClr val="000000"/>
                        </a:solidFill>
                        <a:effectLst/>
                        <a:latin typeface="+mn-lt"/>
                        <a:ea typeface="+mn-ea"/>
                        <a:cs typeface="+mn-cs"/>
                      </a:endParaRPr>
                    </a:p>
                  </a:txBody>
                  <a:tcPr marL="46758" marR="46758" marT="0" marB="0"/>
                </a:tc>
                <a:extLst>
                  <a:ext uri="{0D108BD9-81ED-4DB2-BD59-A6C34878D82A}">
                    <a16:rowId xmlns:a16="http://schemas.microsoft.com/office/drawing/2014/main" val="10006"/>
                  </a:ext>
                </a:extLst>
              </a:tr>
            </a:tbl>
          </a:graphicData>
        </a:graphic>
      </p:graphicFrame>
      <p:sp>
        <p:nvSpPr>
          <p:cNvPr id="15397" name="Rectangle 8">
            <a:extLst>
              <a:ext uri="{FF2B5EF4-FFF2-40B4-BE49-F238E27FC236}">
                <a16:creationId xmlns:a16="http://schemas.microsoft.com/office/drawing/2014/main" id="{E80D4F9A-5429-41EB-BB05-AA354F6A3447}"/>
              </a:ext>
            </a:extLst>
          </p:cNvPr>
          <p:cNvSpPr>
            <a:spLocks noChangeArrowheads="1"/>
          </p:cNvSpPr>
          <p:nvPr/>
        </p:nvSpPr>
        <p:spPr bwMode="auto">
          <a:xfrm>
            <a:off x="4562475" y="1239838"/>
            <a:ext cx="31686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latin typeface="Arial" panose="020B0604020202020204" pitchFamily="34" charset="0"/>
              </a:rPr>
              <a:t>Impact Assessment</a:t>
            </a:r>
          </a:p>
        </p:txBody>
      </p:sp>
      <p:sp>
        <p:nvSpPr>
          <p:cNvPr id="5" name="Slide Number Placeholder 5">
            <a:extLst>
              <a:ext uri="{FF2B5EF4-FFF2-40B4-BE49-F238E27FC236}">
                <a16:creationId xmlns:a16="http://schemas.microsoft.com/office/drawing/2014/main" id="{5235E6BF-3CD8-4746-8240-CB6A85A9EBC6}"/>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5</a:t>
            </a:fld>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6">
            <a:extLst>
              <a:ext uri="{FF2B5EF4-FFF2-40B4-BE49-F238E27FC236}">
                <a16:creationId xmlns:a16="http://schemas.microsoft.com/office/drawing/2014/main" id="{3A81895E-C190-402E-B89C-DD518F1C1E6D}"/>
              </a:ext>
            </a:extLst>
          </p:cNvPr>
          <p:cNvSpPr txBox="1">
            <a:spLocks noChangeArrowheads="1"/>
          </p:cNvSpPr>
          <p:nvPr/>
        </p:nvSpPr>
        <p:spPr bwMode="auto">
          <a:xfrm>
            <a:off x="701965" y="1393697"/>
            <a:ext cx="9878161" cy="2205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spcAft>
                <a:spcPts val="1200"/>
              </a:spcAft>
              <a:buFontTx/>
              <a:buNone/>
            </a:pPr>
            <a:r>
              <a:rPr lang="en-US" altLang="en-US" sz="2400" b="1" u="sng" dirty="0">
                <a:solidFill>
                  <a:srgbClr val="1F538D"/>
                </a:solidFill>
              </a:rPr>
              <a:t>Summary and Actions</a:t>
            </a:r>
          </a:p>
          <a:p>
            <a:pPr marL="266700" lvl="2" indent="-258763">
              <a:lnSpc>
                <a:spcPts val="2200"/>
              </a:lnSpc>
              <a:spcBef>
                <a:spcPts val="400"/>
              </a:spcBef>
              <a:spcAft>
                <a:spcPts val="600"/>
              </a:spcAft>
              <a:buClr>
                <a:schemeClr val="accent4"/>
              </a:buClr>
            </a:pPr>
            <a:r>
              <a:rPr lang="en-US" altLang="en-US" sz="1900" dirty="0">
                <a:latin typeface="+mn-lt"/>
              </a:rPr>
              <a:t>ENA EREC G109 Issue 1 2021 </a:t>
            </a:r>
            <a:r>
              <a:rPr lang="en-GB" altLang="en-US" sz="1900" dirty="0">
                <a:latin typeface="+mn-lt"/>
              </a:rPr>
              <a:t>is a medium revision of EREP 134 Issue 2.</a:t>
            </a:r>
          </a:p>
          <a:p>
            <a:pPr marL="266700" lvl="2" indent="-258763">
              <a:lnSpc>
                <a:spcPts val="2200"/>
              </a:lnSpc>
              <a:spcBef>
                <a:spcPts val="400"/>
              </a:spcBef>
              <a:spcAft>
                <a:spcPts val="600"/>
              </a:spcAft>
              <a:buClr>
                <a:schemeClr val="accent4"/>
              </a:buClr>
            </a:pPr>
            <a:r>
              <a:rPr lang="en-GB" altLang="en-US" sz="1900" dirty="0">
                <a:latin typeface="+mn-lt"/>
              </a:rPr>
              <a:t>ENA Member Companies should review their relevant documentation and operating procedures for the procurement, approval, use, storage, transport, and inspection of all materials and equipment relating to lightning protection to ensure compliance with the revised document.</a:t>
            </a:r>
          </a:p>
        </p:txBody>
      </p:sp>
      <p:sp>
        <p:nvSpPr>
          <p:cNvPr id="6" name="Title 2">
            <a:extLst>
              <a:ext uri="{FF2B5EF4-FFF2-40B4-BE49-F238E27FC236}">
                <a16:creationId xmlns:a16="http://schemas.microsoft.com/office/drawing/2014/main" id="{EDFE5129-6F34-4A36-B819-5D76E5C4501E}"/>
              </a:ext>
            </a:extLst>
          </p:cNvPr>
          <p:cNvSpPr>
            <a:spLocks noGrp="1"/>
          </p:cNvSpPr>
          <p:nvPr>
            <p:ph type="title" idx="4294967295"/>
          </p:nvPr>
        </p:nvSpPr>
        <p:spPr>
          <a:xfrm>
            <a:off x="701966" y="188914"/>
            <a:ext cx="6668100" cy="719137"/>
          </a:xfrm>
        </p:spPr>
        <p:txBody>
          <a:bodyPr/>
          <a:lstStyle/>
          <a:p>
            <a:pPr eaLnBrk="1" hangingPunct="1">
              <a:defRPr/>
            </a:pPr>
            <a:r>
              <a:rPr lang="en-GB" sz="2400" dirty="0"/>
              <a:t>ENA EREC G109 Issue 1 2021</a:t>
            </a:r>
            <a:br>
              <a:rPr lang="en-GB" sz="2400" dirty="0"/>
            </a:br>
            <a:r>
              <a:rPr lang="en-GB" sz="2400" dirty="0"/>
              <a:t>Revision Summary</a:t>
            </a:r>
            <a:endParaRPr sz="2400" dirty="0"/>
          </a:p>
        </p:txBody>
      </p:sp>
      <p:sp>
        <p:nvSpPr>
          <p:cNvPr id="8" name="Rectangle 7">
            <a:extLst>
              <a:ext uri="{FF2B5EF4-FFF2-40B4-BE49-F238E27FC236}">
                <a16:creationId xmlns:a16="http://schemas.microsoft.com/office/drawing/2014/main" id="{24B462C5-A605-426F-9F2C-1C198511F91A}"/>
              </a:ext>
            </a:extLst>
          </p:cNvPr>
          <p:cNvSpPr/>
          <p:nvPr/>
        </p:nvSpPr>
        <p:spPr>
          <a:xfrm>
            <a:off x="2927648" y="4287030"/>
            <a:ext cx="6336704"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0" lvl="2">
              <a:spcBef>
                <a:spcPts val="600"/>
              </a:spcBef>
              <a:defRPr/>
            </a:pPr>
            <a:r>
              <a:rPr lang="en-GB" altLang="en-US" b="1" dirty="0">
                <a:solidFill>
                  <a:srgbClr val="1F538D"/>
                </a:solidFill>
                <a:cs typeface="Times New Roman" panose="02020603050405020304" pitchFamily="18" charset="0"/>
              </a:rPr>
              <a:t>The document is available from the ENA Engineering Catalogue at </a:t>
            </a:r>
            <a:r>
              <a:rPr lang="en-GB" altLang="en-US" dirty="0">
                <a:solidFill>
                  <a:srgbClr val="1F538D"/>
                </a:solidFill>
                <a:cs typeface="Times New Roman" panose="02020603050405020304" pitchFamily="18" charset="0"/>
                <a:hlinkClick r:id="rId3"/>
              </a:rPr>
              <a:t>www.energynetworks.org</a:t>
            </a:r>
            <a:r>
              <a:rPr lang="en-GB" altLang="en-US" dirty="0">
                <a:solidFill>
                  <a:srgbClr val="1F538D"/>
                </a:solidFill>
                <a:cs typeface="Times New Roman" panose="02020603050405020304" pitchFamily="18" charset="0"/>
              </a:rPr>
              <a:t>.</a:t>
            </a:r>
            <a:endParaRPr lang="en-GB" altLang="en-US" strike="sngStrike" dirty="0">
              <a:solidFill>
                <a:srgbClr val="1F538D"/>
              </a:solidFill>
              <a:cs typeface="Times New Roman" panose="02020603050405020304" pitchFamily="18" charset="0"/>
            </a:endParaRPr>
          </a:p>
        </p:txBody>
      </p:sp>
      <p:sp>
        <p:nvSpPr>
          <p:cNvPr id="5" name="Slide Number Placeholder 5">
            <a:extLst>
              <a:ext uri="{FF2B5EF4-FFF2-40B4-BE49-F238E27FC236}">
                <a16:creationId xmlns:a16="http://schemas.microsoft.com/office/drawing/2014/main" id="{AE073FB1-5B2F-4EB5-A544-A76696150D3C}"/>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6</a:t>
            </a:fld>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E5B636-C4F7-E446-BF51-8D378F13666F}"/>
              </a:ext>
            </a:extLst>
          </p:cNvPr>
          <p:cNvSpPr>
            <a:spLocks noGrp="1"/>
          </p:cNvSpPr>
          <p:nvPr>
            <p:ph type="body" sz="quarter" idx="10"/>
          </p:nvPr>
        </p:nvSpPr>
        <p:spPr/>
        <p:txBody>
          <a:bodyPr/>
          <a:lstStyle/>
          <a:p>
            <a:r>
              <a:rPr lang="en-GB"/>
              <a:t>© ENA 2020</a:t>
            </a:r>
          </a:p>
        </p:txBody>
      </p:sp>
      <p:sp>
        <p:nvSpPr>
          <p:cNvPr id="3" name="Slide Number Placeholder 5">
            <a:extLst>
              <a:ext uri="{FF2B5EF4-FFF2-40B4-BE49-F238E27FC236}">
                <a16:creationId xmlns:a16="http://schemas.microsoft.com/office/drawing/2014/main" id="{FBB60B51-3B7E-483C-B3AC-58ECE060DF9C}"/>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7</a:t>
            </a:fld>
            <a:endParaRPr lang="en-GB" dirty="0"/>
          </a:p>
        </p:txBody>
      </p:sp>
    </p:spTree>
    <p:extLst>
      <p:ext uri="{BB962C8B-B14F-4D97-AF65-F5344CB8AC3E}">
        <p14:creationId xmlns:p14="http://schemas.microsoft.com/office/powerpoint/2010/main" val="2316590289"/>
      </p:ext>
    </p:extLst>
  </p:cSld>
  <p:clrMapOvr>
    <a:masterClrMapping/>
  </p:clrMapOvr>
</p:sld>
</file>

<file path=ppt/theme/theme1.xml><?xml version="1.0" encoding="utf-8"?>
<a:theme xmlns:a="http://schemas.openxmlformats.org/drawingml/2006/main" name="Office Theme">
  <a:themeElements>
    <a:clrScheme name="ENA">
      <a:dk1>
        <a:srgbClr val="484D51"/>
      </a:dk1>
      <a:lt1>
        <a:srgbClr val="FFFFFF"/>
      </a:lt1>
      <a:dk2>
        <a:srgbClr val="00598E"/>
      </a:dk2>
      <a:lt2>
        <a:srgbClr val="F3F3F3"/>
      </a:lt2>
      <a:accent1>
        <a:srgbClr val="00598E"/>
      </a:accent1>
      <a:accent2>
        <a:srgbClr val="4378A8"/>
      </a:accent2>
      <a:accent3>
        <a:srgbClr val="FF7132"/>
      </a:accent3>
      <a:accent4>
        <a:srgbClr val="009FE3"/>
      </a:accent4>
      <a:accent5>
        <a:srgbClr val="FFE600"/>
      </a:accent5>
      <a:accent6>
        <a:srgbClr val="BECC00"/>
      </a:accent6>
      <a:hlink>
        <a:srgbClr val="484D51"/>
      </a:hlink>
      <a:folHlink>
        <a:srgbClr val="A6AC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0339 ENA Powerpoint template" id="{2B0C6DA9-4E6C-9247-A7F0-4DA09D514E1A}" vid="{06CCB5F2-4A71-FF45-A5DE-129202675C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639CB0D2B30E148A7988E9920D3A83D" ma:contentTypeVersion="0" ma:contentTypeDescription="Create a new document." ma:contentTypeScope="" ma:versionID="c2ef872fcd29c345b71ce4124963e626">
  <xsd:schema xmlns:xsd="http://www.w3.org/2001/XMLSchema" xmlns:xs="http://www.w3.org/2001/XMLSchema" xmlns:p="http://schemas.microsoft.com/office/2006/metadata/properties" targetNamespace="http://schemas.microsoft.com/office/2006/metadata/properties" ma:root="true" ma:fieldsID="d413257cd9829394d17656a545d5fa4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61D2EFC-FBD4-40BC-B092-96164D082C97}">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F0547903-9C0E-41D2-835C-88E82A0502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AD3A548-A1E0-44F6-86C2-A5326A328A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ENA_EREC _G9_Issue 8_(2021)_Revision Summary_v0.1</Template>
  <TotalTime>149</TotalTime>
  <Words>524</Words>
  <Application>Microsoft Office PowerPoint</Application>
  <PresentationFormat>Widescreen</PresentationFormat>
  <Paragraphs>76</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System Font Regular</vt:lpstr>
      <vt:lpstr>Office Theme</vt:lpstr>
      <vt:lpstr>Energy Networks Association</vt:lpstr>
      <vt:lpstr>ENA EREC G109 Issue 1 2021 Revision Summary</vt:lpstr>
      <vt:lpstr>ENA EREC G109 Issue 1 2021 Revision Summary</vt:lpstr>
      <vt:lpstr>ENA EREC G109 Issue 1 2021 Revision Summary</vt:lpstr>
      <vt:lpstr>ENA EREC G109 Issue 1 2021 Revision Summary</vt:lpstr>
      <vt:lpstr>ENA EREC G109 Issue 1 2021 Revision 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Networks Association</dc:title>
  <dc:creator>Asad Ali</dc:creator>
  <cp:lastModifiedBy>Asad Ali</cp:lastModifiedBy>
  <cp:revision>16</cp:revision>
  <dcterms:created xsi:type="dcterms:W3CDTF">2021-02-25T16:00:29Z</dcterms:created>
  <dcterms:modified xsi:type="dcterms:W3CDTF">2022-09-29T09:24:06Z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0x010100C639CB0D2B30E148A7988E9920D3A83D</vt:lpwstr>
  </property>
</Properties>
</file>